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1.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267" r:id="rId3"/>
    <p:sldId id="257" r:id="rId4"/>
    <p:sldId id="269" r:id="rId5"/>
    <p:sldId id="259" r:id="rId6"/>
    <p:sldId id="261" r:id="rId7"/>
    <p:sldId id="262" r:id="rId8"/>
    <p:sldId id="268" r:id="rId9"/>
    <p:sldId id="264" r:id="rId10"/>
    <p:sldId id="289" r:id="rId11"/>
    <p:sldId id="266" r:id="rId12"/>
    <p:sldId id="271" r:id="rId13"/>
    <p:sldId id="272" r:id="rId14"/>
    <p:sldId id="265" r:id="rId15"/>
    <p:sldId id="276" r:id="rId16"/>
    <p:sldId id="287" r:id="rId17"/>
    <p:sldId id="288" r:id="rId18"/>
    <p:sldId id="284" r:id="rId19"/>
    <p:sldId id="286" r:id="rId2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lan C. Nix" initials="Allan Nix" lastIdx="2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C8E4E8"/>
    <a:srgbClr val="FAE04B"/>
    <a:srgbClr val="B1C594"/>
    <a:srgbClr val="5BAFD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366" autoAdjust="0"/>
    <p:restoredTop sz="86516" autoAdjust="0"/>
  </p:normalViewPr>
  <p:slideViewPr>
    <p:cSldViewPr>
      <p:cViewPr>
        <p:scale>
          <a:sx n="90" d="100"/>
          <a:sy n="90" d="100"/>
        </p:scale>
        <p:origin x="-2964" y="-690"/>
      </p:cViewPr>
      <p:guideLst>
        <p:guide orient="horz" pos="4319"/>
        <p:guide pos="575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80" d="100"/>
          <a:sy n="80" d="100"/>
        </p:scale>
        <p:origin x="-1170" y="3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10-13T19:07:22.869" idx="22">
    <p:pos x="10" y="10"/>
    <p:text>I would stress somewhere in this presentation that EPD wants as comprehensive a list of data inputs as possible.</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E1A8F842-21A1-4DC7-8CB7-06B99CCC067C}" type="datetimeFigureOut">
              <a:rPr lang="en-US"/>
              <a:pPr>
                <a:defRPr/>
              </a:pPr>
              <a:t>10/14/2016</a:t>
            </a:fld>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E2159150-BE0A-4DB1-8520-DBF02F874938}" type="slidenum">
              <a:rPr lang="en-US"/>
              <a:pPr>
                <a:defRPr/>
              </a:pPr>
              <a:t>‹#›</a:t>
            </a:fld>
            <a:endParaRPr lang="en-US" dirty="0"/>
          </a:p>
        </p:txBody>
      </p:sp>
    </p:spTree>
    <p:extLst>
      <p:ext uri="{BB962C8B-B14F-4D97-AF65-F5344CB8AC3E}">
        <p14:creationId xmlns:p14="http://schemas.microsoft.com/office/powerpoint/2010/main" val="4087929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E92010C4-C131-450C-A9E5-2E3CF1B45744}" type="datetimeFigureOut">
              <a:rPr lang="en-US"/>
              <a:pPr>
                <a:defRPr/>
              </a:pPr>
              <a:t>10/14/2016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6"/>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9123DF2C-E43A-4E68-BBB0-198FC8125F66}" type="slidenum">
              <a:rPr lang="en-US"/>
              <a:pPr>
                <a:defRPr/>
              </a:pPr>
              <a:t>‹#›</a:t>
            </a:fld>
            <a:endParaRPr lang="en-US" dirty="0"/>
          </a:p>
        </p:txBody>
      </p:sp>
    </p:spTree>
    <p:extLst>
      <p:ext uri="{BB962C8B-B14F-4D97-AF65-F5344CB8AC3E}">
        <p14:creationId xmlns:p14="http://schemas.microsoft.com/office/powerpoint/2010/main" val="2826673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230739-928D-4D33-8442-F00291BBE31F}" type="slidenum">
              <a:rPr lang="en-US" smtClean="0"/>
              <a:pPr fontAlgn="base">
                <a:spcBef>
                  <a:spcPct val="0"/>
                </a:spcBef>
                <a:spcAft>
                  <a:spcPct val="0"/>
                </a:spcAft>
                <a:defRPr/>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93316B-0040-472B-83E4-5931B33BC91E}" type="slidenum">
              <a:rPr lang="en-US" smtClean="0"/>
              <a:pPr fontAlgn="base">
                <a:spcBef>
                  <a:spcPct val="0"/>
                </a:spcBef>
                <a:spcAft>
                  <a:spcPct val="0"/>
                </a:spcAft>
                <a:defRPr/>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23DF2C-E43A-4E68-BBB0-198FC8125F66}" type="slidenum">
              <a:rPr lang="en-US" smtClean="0"/>
              <a:pPr>
                <a:defRPr/>
              </a:pPr>
              <a:t>11</a:t>
            </a:fld>
            <a:endParaRPr lang="en-US" dirty="0"/>
          </a:p>
        </p:txBody>
      </p:sp>
    </p:spTree>
    <p:extLst>
      <p:ext uri="{BB962C8B-B14F-4D97-AF65-F5344CB8AC3E}">
        <p14:creationId xmlns:p14="http://schemas.microsoft.com/office/powerpoint/2010/main" val="786511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23DF2C-E43A-4E68-BBB0-198FC8125F66}" type="slidenum">
              <a:rPr lang="en-US" smtClean="0"/>
              <a:pPr>
                <a:defRPr/>
              </a:pPr>
              <a:t>12</a:t>
            </a:fld>
            <a:endParaRPr lang="en-US" dirty="0"/>
          </a:p>
        </p:txBody>
      </p:sp>
    </p:spTree>
    <p:extLst>
      <p:ext uri="{BB962C8B-B14F-4D97-AF65-F5344CB8AC3E}">
        <p14:creationId xmlns:p14="http://schemas.microsoft.com/office/powerpoint/2010/main" val="3038304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23DF2C-E43A-4E68-BBB0-198FC8125F66}" type="slidenum">
              <a:rPr lang="en-US" smtClean="0"/>
              <a:pPr>
                <a:defRPr/>
              </a:pPr>
              <a:t>13</a:t>
            </a:fld>
            <a:endParaRPr lang="en-US" dirty="0"/>
          </a:p>
        </p:txBody>
      </p:sp>
    </p:spTree>
    <p:extLst>
      <p:ext uri="{BB962C8B-B14F-4D97-AF65-F5344CB8AC3E}">
        <p14:creationId xmlns:p14="http://schemas.microsoft.com/office/powerpoint/2010/main" val="1673402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23DF2C-E43A-4E68-BBB0-198FC8125F66}" type="slidenum">
              <a:rPr lang="en-US" smtClean="0"/>
              <a:pPr>
                <a:defRPr/>
              </a:pPr>
              <a:t>14</a:t>
            </a:fld>
            <a:endParaRPr lang="en-US" dirty="0"/>
          </a:p>
        </p:txBody>
      </p:sp>
    </p:spTree>
    <p:extLst>
      <p:ext uri="{BB962C8B-B14F-4D97-AF65-F5344CB8AC3E}">
        <p14:creationId xmlns:p14="http://schemas.microsoft.com/office/powerpoint/2010/main" val="2375734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23DF2C-E43A-4E68-BBB0-198FC8125F66}" type="slidenum">
              <a:rPr lang="en-US" smtClean="0"/>
              <a:pPr>
                <a:defRPr/>
              </a:pPr>
              <a:t>15</a:t>
            </a:fld>
            <a:endParaRPr lang="en-US" dirty="0"/>
          </a:p>
        </p:txBody>
      </p:sp>
    </p:spTree>
    <p:extLst>
      <p:ext uri="{BB962C8B-B14F-4D97-AF65-F5344CB8AC3E}">
        <p14:creationId xmlns:p14="http://schemas.microsoft.com/office/powerpoint/2010/main" val="3519663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23DF2C-E43A-4E68-BBB0-198FC8125F66}" type="slidenum">
              <a:rPr lang="en-US" smtClean="0"/>
              <a:pPr>
                <a:defRPr/>
              </a:pPr>
              <a:t>16</a:t>
            </a:fld>
            <a:endParaRPr lang="en-US" dirty="0"/>
          </a:p>
        </p:txBody>
      </p:sp>
    </p:spTree>
    <p:extLst>
      <p:ext uri="{BB962C8B-B14F-4D97-AF65-F5344CB8AC3E}">
        <p14:creationId xmlns:p14="http://schemas.microsoft.com/office/powerpoint/2010/main" val="1935593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23DF2C-E43A-4E68-BBB0-198FC8125F66}" type="slidenum">
              <a:rPr lang="en-US" smtClean="0"/>
              <a:pPr>
                <a:defRPr/>
              </a:pPr>
              <a:t>17</a:t>
            </a:fld>
            <a:endParaRPr lang="en-US" dirty="0"/>
          </a:p>
        </p:txBody>
      </p:sp>
    </p:spTree>
    <p:extLst>
      <p:ext uri="{BB962C8B-B14F-4D97-AF65-F5344CB8AC3E}">
        <p14:creationId xmlns:p14="http://schemas.microsoft.com/office/powerpoint/2010/main" val="1282262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44306B-3575-4668-A81A-A8622F1DD72B}" type="slidenum">
              <a:rPr lang="en-US" smtClean="0"/>
              <a:pPr fontAlgn="base">
                <a:spcBef>
                  <a:spcPct val="0"/>
                </a:spcBef>
                <a:spcAft>
                  <a:spcPct val="0"/>
                </a:spcAft>
                <a:defRPr/>
              </a:pPr>
              <a:t>18</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23DF2C-E43A-4E68-BBB0-198FC8125F66}" type="slidenum">
              <a:rPr lang="en-US" smtClean="0"/>
              <a:pPr>
                <a:defRPr/>
              </a:pPr>
              <a:t>19</a:t>
            </a:fld>
            <a:endParaRPr lang="en-US" dirty="0"/>
          </a:p>
        </p:txBody>
      </p:sp>
    </p:spTree>
    <p:extLst>
      <p:ext uri="{BB962C8B-B14F-4D97-AF65-F5344CB8AC3E}">
        <p14:creationId xmlns:p14="http://schemas.microsoft.com/office/powerpoint/2010/main" val="3154835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GW modeling guidance – developed to provide further  guidance/clarification on how EPD reviews submitted models .  Applies to all land protection branch programs.</a:t>
            </a:r>
          </a:p>
          <a:p>
            <a:pPr eaLnBrk="1" hangingPunct="1">
              <a:spcBef>
                <a:spcPct val="0"/>
              </a:spcBef>
            </a:pPr>
            <a:endParaRPr lang="en-US" altLang="en-US" dirty="0" smtClean="0"/>
          </a:p>
          <a:p>
            <a:pPr eaLnBrk="1" hangingPunct="1">
              <a:spcBef>
                <a:spcPct val="0"/>
              </a:spcBef>
            </a:pPr>
            <a:r>
              <a:rPr lang="en-US" altLang="en-US" dirty="0" smtClean="0"/>
              <a:t>Voluntary  Remediation Program – models as part  of the CA along with other tools to achieve site closure</a:t>
            </a:r>
          </a:p>
          <a:p>
            <a:pPr eaLnBrk="1" hangingPunct="1">
              <a:spcBef>
                <a:spcPct val="0"/>
              </a:spcBef>
            </a:pPr>
            <a:endParaRPr lang="en-US" altLang="en-US" dirty="0" smtClean="0"/>
          </a:p>
          <a:p>
            <a:pPr eaLnBrk="1" hangingPunct="1">
              <a:spcBef>
                <a:spcPct val="0"/>
              </a:spcBef>
            </a:pPr>
            <a:r>
              <a:rPr lang="en-US" altLang="en-US" dirty="0" smtClean="0"/>
              <a:t> - signed into law June 1, 2009</a:t>
            </a:r>
          </a:p>
          <a:p>
            <a:pPr eaLnBrk="1" hangingPunct="1">
              <a:spcBef>
                <a:spcPct val="0"/>
              </a:spcBef>
            </a:pPr>
            <a:r>
              <a:rPr lang="en-US" altLang="en-US" dirty="0" smtClean="0"/>
              <a:t> - began accepting applications – January 1, 2010</a:t>
            </a:r>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91975A-3BB1-4E03-B4F6-E2A5992867E4}" type="slidenum">
              <a:rPr lang="en-US" smtClean="0"/>
              <a:pPr fontAlgn="base">
                <a:spcBef>
                  <a:spcPct val="0"/>
                </a:spcBef>
                <a:spcAft>
                  <a:spcPct val="0"/>
                </a:spcAft>
                <a:defRPr/>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GW modeling guidance – workgroup began developing guidance in 2011</a:t>
            </a:r>
          </a:p>
          <a:p>
            <a:pPr eaLnBrk="1" hangingPunct="1">
              <a:spcBef>
                <a:spcPct val="0"/>
              </a:spcBef>
            </a:pPr>
            <a:endParaRPr lang="en-US" altLang="en-US" dirty="0" smtClean="0"/>
          </a:p>
          <a:p>
            <a:pPr eaLnBrk="1" hangingPunct="1">
              <a:spcBef>
                <a:spcPct val="0"/>
              </a:spcBef>
            </a:pPr>
            <a:r>
              <a:rPr lang="en-US" altLang="en-US" dirty="0" smtClean="0"/>
              <a:t>Will be posted on the EPD website shortly – link will be sent out to all attendees when posted</a:t>
            </a:r>
          </a:p>
          <a:p>
            <a:pPr eaLnBrk="1" hangingPunct="1">
              <a:spcBef>
                <a:spcPct val="0"/>
              </a:spcBef>
            </a:pPr>
            <a:endParaRPr lang="en-US" altLang="en-US" dirty="0"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EA9979-2FB1-46D4-8EA6-8EC73F3B738B}" type="slidenum">
              <a:rPr lang="en-US" smtClean="0"/>
              <a:pPr fontAlgn="base">
                <a:spcBef>
                  <a:spcPct val="0"/>
                </a:spcBef>
                <a:spcAft>
                  <a:spcPct val="0"/>
                </a:spcAft>
                <a:defRPr/>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a:p>
            <a:pPr eaLnBrk="1" hangingPunct="1">
              <a:spcBef>
                <a:spcPct val="0"/>
              </a:spcBef>
            </a:pPr>
            <a:endParaRPr lang="en-US" altLang="en-US" dirty="0"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2DA8FC-42E8-472C-A086-729AE25F1226}" type="slidenum">
              <a:rPr lang="en-US" smtClean="0"/>
              <a:pPr fontAlgn="base">
                <a:spcBef>
                  <a:spcPct val="0"/>
                </a:spcBef>
                <a:spcAft>
                  <a:spcPct val="0"/>
                </a:spcAft>
                <a:defRPr/>
              </a:pPr>
              <a:t>4</a:t>
            </a:fld>
            <a:endParaRPr lang="en-US" dirty="0" smtClean="0"/>
          </a:p>
        </p:txBody>
      </p:sp>
      <p:sp>
        <p:nvSpPr>
          <p:cNvPr id="27653" name="TextBox 4"/>
          <p:cNvSpPr txBox="1">
            <a:spLocks noChangeArrowheads="1"/>
          </p:cNvSpPr>
          <p:nvPr/>
        </p:nvSpPr>
        <p:spPr bwMode="auto">
          <a:xfrm>
            <a:off x="1219200" y="4724401"/>
            <a:ext cx="4724400" cy="122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Calibri" pitchFamily="34" charset="0"/>
              </a:rPr>
              <a:t>WILL IMPACTED GROUNDWATER ADVERSLY IMPACT SENSITIVE RECEPTORS?  AND IF SO – WHEN?</a:t>
            </a:r>
          </a:p>
          <a:p>
            <a:pPr eaLnBrk="1" hangingPunct="1"/>
            <a:endParaRPr lang="en-US" altLang="en-US" dirty="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a:p>
            <a:pPr eaLnBrk="1" hangingPunct="1">
              <a:spcBef>
                <a:spcPct val="0"/>
              </a:spcBef>
            </a:pPr>
            <a:r>
              <a:rPr lang="en-US" altLang="en-US" dirty="0" smtClean="0"/>
              <a:t>EPD has no specific recommendations or preferred models – staff would just like to be able to replicate the model with provided inputs or discuss with modelers – when we do not have access to the modeling software.</a:t>
            </a: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1D553D-E460-4FD9-85B1-EEFB8A3B6F32}" type="slidenum">
              <a:rPr lang="en-US" smtClean="0"/>
              <a:pPr fontAlgn="base">
                <a:spcBef>
                  <a:spcPct val="0"/>
                </a:spcBef>
                <a:spcAft>
                  <a:spcPct val="0"/>
                </a:spcAft>
                <a:defRPr/>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23DF2C-E43A-4E68-BBB0-198FC8125F66}" type="slidenum">
              <a:rPr lang="en-US" smtClean="0"/>
              <a:pPr>
                <a:defRPr/>
              </a:pPr>
              <a:t>6</a:t>
            </a:fld>
            <a:endParaRPr lang="en-US" dirty="0"/>
          </a:p>
        </p:txBody>
      </p:sp>
    </p:spTree>
    <p:extLst>
      <p:ext uri="{BB962C8B-B14F-4D97-AF65-F5344CB8AC3E}">
        <p14:creationId xmlns:p14="http://schemas.microsoft.com/office/powerpoint/2010/main" val="638257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23DF2C-E43A-4E68-BBB0-198FC8125F66}" type="slidenum">
              <a:rPr lang="en-US" smtClean="0"/>
              <a:pPr>
                <a:defRPr/>
              </a:pPr>
              <a:t>7</a:t>
            </a:fld>
            <a:endParaRPr lang="en-US" dirty="0"/>
          </a:p>
        </p:txBody>
      </p:sp>
    </p:spTree>
    <p:extLst>
      <p:ext uri="{BB962C8B-B14F-4D97-AF65-F5344CB8AC3E}">
        <p14:creationId xmlns:p14="http://schemas.microsoft.com/office/powerpoint/2010/main" val="2038051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901E5F-88FA-4B22-8163-CCF80E5F33EC}" type="slidenum">
              <a:rPr lang="en-US" smtClean="0"/>
              <a:pPr fontAlgn="base">
                <a:spcBef>
                  <a:spcPct val="0"/>
                </a:spcBef>
                <a:spcAft>
                  <a:spcPct val="0"/>
                </a:spcAft>
                <a:defRPr/>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3450D5-3128-4795-9ADF-D0DCF14DAAEB}" type="slidenum">
              <a:rPr lang="en-US" smtClean="0"/>
              <a:pPr fontAlgn="base">
                <a:spcBef>
                  <a:spcPct val="0"/>
                </a:spcBef>
                <a:spcAft>
                  <a:spcPct val="0"/>
                </a:spcAft>
                <a:defRPr/>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8" descr="water3.jpg"/>
          <p:cNvPicPr>
            <a:picLocks noChangeAspect="1"/>
          </p:cNvPicPr>
          <p:nvPr userDrawn="1"/>
        </p:nvPicPr>
        <p:blipFill>
          <a:blip r:embed="rId2">
            <a:extLst>
              <a:ext uri="{28A0092B-C50C-407E-A947-70E740481C1C}">
                <a14:useLocalDpi xmlns:a14="http://schemas.microsoft.com/office/drawing/2010/main" val="0"/>
              </a:ext>
            </a:extLst>
          </a:blip>
          <a:srcRect l="833" t="26169" r="1111" b="19714"/>
          <a:stretch>
            <a:fillRect/>
          </a:stretch>
        </p:blipFill>
        <p:spPr bwMode="auto">
          <a:xfrm>
            <a:off x="76200" y="76200"/>
            <a:ext cx="8991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823285-gray-wallpaper.jpg"/>
          <p:cNvPicPr>
            <a:picLocks noChangeAspect="1"/>
          </p:cNvPicPr>
          <p:nvPr userDrawn="1"/>
        </p:nvPicPr>
        <p:blipFill rotWithShape="1">
          <a:blip r:embed="rId3" cstate="print">
            <a:duotone>
              <a:prstClr val="black"/>
              <a:schemeClr val="accent4">
                <a:tint val="45000"/>
                <a:satMod val="400000"/>
              </a:schemeClr>
            </a:duotone>
            <a:extLst/>
          </a:blip>
          <a:srcRect t="30179" r="19491" b="28868"/>
          <a:stretch/>
        </p:blipFill>
        <p:spPr>
          <a:xfrm>
            <a:off x="76200" y="1981200"/>
            <a:ext cx="7086600" cy="2590800"/>
          </a:xfrm>
          <a:prstGeom prst="rect">
            <a:avLst/>
          </a:prstGeom>
        </p:spPr>
      </p:pic>
      <p:pic>
        <p:nvPicPr>
          <p:cNvPr id="4"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029200" y="152400"/>
            <a:ext cx="3886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sun2.jpg"/>
          <p:cNvPicPr>
            <a:picLocks noChangeAspect="1"/>
          </p:cNvPicPr>
          <p:nvPr userDrawn="1"/>
        </p:nvPicPr>
        <p:blipFill>
          <a:blip r:embed="rId5">
            <a:extLst>
              <a:ext uri="{28A0092B-C50C-407E-A947-70E740481C1C}">
                <a14:useLocalDpi xmlns:a14="http://schemas.microsoft.com/office/drawing/2010/main" val="0"/>
              </a:ext>
            </a:extLst>
          </a:blip>
          <a:srcRect t="6166" b="24651"/>
          <a:stretch>
            <a:fillRect/>
          </a:stretch>
        </p:blipFill>
        <p:spPr bwMode="auto">
          <a:xfrm>
            <a:off x="7239000" y="1981200"/>
            <a:ext cx="1828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grass3.jpg"/>
          <p:cNvPicPr>
            <a:picLocks noChangeAspect="1"/>
          </p:cNvPicPr>
          <p:nvPr userDrawn="1"/>
        </p:nvPicPr>
        <p:blipFill>
          <a:blip r:embed="rId6">
            <a:extLst>
              <a:ext uri="{28A0092B-C50C-407E-A947-70E740481C1C}">
                <a14:useLocalDpi xmlns:a14="http://schemas.microsoft.com/office/drawing/2010/main" val="0"/>
              </a:ext>
            </a:extLst>
          </a:blip>
          <a:srcRect l="870" t="27985" r="914"/>
          <a:stretch>
            <a:fillRect/>
          </a:stretch>
        </p:blipFill>
        <p:spPr bwMode="auto">
          <a:xfrm>
            <a:off x="79375" y="4656138"/>
            <a:ext cx="8980488" cy="212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9244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D07366B7-86BF-4979-9827-0BE415F529DD}" type="slidenum">
              <a:rPr lang="en-US"/>
              <a:pPr>
                <a:defRPr/>
              </a:pPr>
              <a:t>‹#›</a:t>
            </a:fld>
            <a:endParaRPr lang="en-US" dirty="0"/>
          </a:p>
        </p:txBody>
      </p:sp>
    </p:spTree>
    <p:extLst>
      <p:ext uri="{BB962C8B-B14F-4D97-AF65-F5344CB8AC3E}">
        <p14:creationId xmlns:p14="http://schemas.microsoft.com/office/powerpoint/2010/main" val="3718997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EC3CA90C-CB71-4C43-9FAE-63B9E4968CEA}" type="slidenum">
              <a:rPr lang="en-US"/>
              <a:pPr>
                <a:defRPr/>
              </a:pPr>
              <a:t>‹#›</a:t>
            </a:fld>
            <a:endParaRPr lang="en-US" dirty="0"/>
          </a:p>
        </p:txBody>
      </p:sp>
    </p:spTree>
    <p:extLst>
      <p:ext uri="{BB962C8B-B14F-4D97-AF65-F5344CB8AC3E}">
        <p14:creationId xmlns:p14="http://schemas.microsoft.com/office/powerpoint/2010/main" val="1240170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a:ln/>
        </p:spPr>
        <p:txBody>
          <a:bodyPr/>
          <a:lstStyle>
            <a:lvl1pPr>
              <a:defRPr/>
            </a:lvl1pPr>
          </a:lstStyle>
          <a:p>
            <a:pPr>
              <a:defRPr/>
            </a:pPr>
            <a:fld id="{E01C44A6-0A5B-489F-9B1A-766F805EC9BC}" type="slidenum">
              <a:rPr lang="en-US"/>
              <a:pPr>
                <a:defRPr/>
              </a:pPr>
              <a:t>‹#›</a:t>
            </a:fld>
            <a:endParaRPr lang="en-US" dirty="0"/>
          </a:p>
        </p:txBody>
      </p:sp>
    </p:spTree>
    <p:extLst>
      <p:ext uri="{BB962C8B-B14F-4D97-AF65-F5344CB8AC3E}">
        <p14:creationId xmlns:p14="http://schemas.microsoft.com/office/powerpoint/2010/main" val="1024918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4B851646-A269-48BC-95BC-A464B6846A0A}" type="slidenum">
              <a:rPr lang="en-US"/>
              <a:pPr>
                <a:defRPr/>
              </a:pPr>
              <a:t>‹#›</a:t>
            </a:fld>
            <a:endParaRPr lang="en-US" dirty="0"/>
          </a:p>
        </p:txBody>
      </p:sp>
    </p:spTree>
    <p:extLst>
      <p:ext uri="{BB962C8B-B14F-4D97-AF65-F5344CB8AC3E}">
        <p14:creationId xmlns:p14="http://schemas.microsoft.com/office/powerpoint/2010/main" val="3171572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5D8BCC55-FB2B-4C81-8CB5-255C0ACBEF06}" type="slidenum">
              <a:rPr lang="en-US"/>
              <a:pPr>
                <a:defRPr/>
              </a:pPr>
              <a:t>‹#›</a:t>
            </a:fld>
            <a:endParaRPr lang="en-US" dirty="0"/>
          </a:p>
        </p:txBody>
      </p:sp>
    </p:spTree>
    <p:extLst>
      <p:ext uri="{BB962C8B-B14F-4D97-AF65-F5344CB8AC3E}">
        <p14:creationId xmlns:p14="http://schemas.microsoft.com/office/powerpoint/2010/main" val="1913086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p:nvPr/>
        </p:nvSpPr>
        <p:spPr>
          <a:xfrm>
            <a:off x="76200" y="5867400"/>
            <a:ext cx="762000" cy="9048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 name="connsiteX0" fmla="*/ 2382 w 2045494"/>
              <a:gd name="connsiteY0" fmla="*/ 1807368 h 1807368"/>
              <a:gd name="connsiteX1" fmla="*/ 0 w 2045494"/>
              <a:gd name="connsiteY1" fmla="*/ 0 h 1807368"/>
              <a:gd name="connsiteX2" fmla="*/ 2045494 w 2045494"/>
              <a:gd name="connsiteY2" fmla="*/ 1 h 1807368"/>
              <a:gd name="connsiteX3" fmla="*/ 1761621 w 2045494"/>
              <a:gd name="connsiteY3" fmla="*/ 1784278 h 1807368"/>
              <a:gd name="connsiteX4" fmla="*/ 2382 w 2045494"/>
              <a:gd name="connsiteY4" fmla="*/ 1807368 h 1807368"/>
              <a:gd name="connsiteX0" fmla="*/ 2382 w 1779949"/>
              <a:gd name="connsiteY0" fmla="*/ 1807368 h 1807368"/>
              <a:gd name="connsiteX1" fmla="*/ 0 w 1779949"/>
              <a:gd name="connsiteY1" fmla="*/ 0 h 1807368"/>
              <a:gd name="connsiteX2" fmla="*/ 1779949 w 1779949"/>
              <a:gd name="connsiteY2" fmla="*/ 0 h 1807368"/>
              <a:gd name="connsiteX3" fmla="*/ 1761621 w 1779949"/>
              <a:gd name="connsiteY3" fmla="*/ 1784278 h 1807368"/>
              <a:gd name="connsiteX4" fmla="*/ 2382 w 1779949"/>
              <a:gd name="connsiteY4" fmla="*/ 1807368 h 1807368"/>
              <a:gd name="connsiteX0" fmla="*/ 2382 w 1807803"/>
              <a:gd name="connsiteY0" fmla="*/ 1807368 h 1807368"/>
              <a:gd name="connsiteX1" fmla="*/ 0 w 1807803"/>
              <a:gd name="connsiteY1" fmla="*/ 0 h 1807368"/>
              <a:gd name="connsiteX2" fmla="*/ 1779949 w 1807803"/>
              <a:gd name="connsiteY2" fmla="*/ 0 h 1807368"/>
              <a:gd name="connsiteX3" fmla="*/ 1807803 w 1807803"/>
              <a:gd name="connsiteY3" fmla="*/ 1784278 h 1807368"/>
              <a:gd name="connsiteX4" fmla="*/ 2382 w 1807803"/>
              <a:gd name="connsiteY4" fmla="*/ 1807368 h 1807368"/>
              <a:gd name="connsiteX0" fmla="*/ 2382 w 1807803"/>
              <a:gd name="connsiteY0" fmla="*/ 1807368 h 1807368"/>
              <a:gd name="connsiteX1" fmla="*/ 0 w 1807803"/>
              <a:gd name="connsiteY1" fmla="*/ 0 h 1807368"/>
              <a:gd name="connsiteX2" fmla="*/ 1805349 w 1807803"/>
              <a:gd name="connsiteY2" fmla="*/ 0 h 1807368"/>
              <a:gd name="connsiteX3" fmla="*/ 1807803 w 1807803"/>
              <a:gd name="connsiteY3" fmla="*/ 1784278 h 1807368"/>
              <a:gd name="connsiteX4" fmla="*/ 2382 w 1807803"/>
              <a:gd name="connsiteY4" fmla="*/ 1807368 h 1807368"/>
              <a:gd name="connsiteX0" fmla="*/ 2382 w 1805349"/>
              <a:gd name="connsiteY0" fmla="*/ 1807368 h 1809678"/>
              <a:gd name="connsiteX1" fmla="*/ 0 w 1805349"/>
              <a:gd name="connsiteY1" fmla="*/ 0 h 1809678"/>
              <a:gd name="connsiteX2" fmla="*/ 1805349 w 1805349"/>
              <a:gd name="connsiteY2" fmla="*/ 0 h 1809678"/>
              <a:gd name="connsiteX3" fmla="*/ 1797759 w 1805349"/>
              <a:gd name="connsiteY3" fmla="*/ 1809678 h 1809678"/>
              <a:gd name="connsiteX4" fmla="*/ 2382 w 1805349"/>
              <a:gd name="connsiteY4" fmla="*/ 1807368 h 1809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5349" h="1809678">
                <a:moveTo>
                  <a:pt x="2382" y="1807368"/>
                </a:moveTo>
                <a:lnTo>
                  <a:pt x="0" y="0"/>
                </a:lnTo>
                <a:lnTo>
                  <a:pt x="1805349" y="0"/>
                </a:lnTo>
                <a:lnTo>
                  <a:pt x="1797759" y="1809678"/>
                </a:lnTo>
                <a:lnTo>
                  <a:pt x="2382" y="1807368"/>
                </a:lnTo>
                <a:close/>
              </a:path>
            </a:pathLst>
          </a:custGeom>
          <a:solidFill>
            <a:srgbClr val="FAE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Freeform 7"/>
          <p:cNvSpPr/>
          <p:nvPr/>
        </p:nvSpPr>
        <p:spPr>
          <a:xfrm>
            <a:off x="914400" y="5867400"/>
            <a:ext cx="8153400" cy="9032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5110 w 2604573"/>
              <a:gd name="connsiteY0" fmla="*/ 534324 h 534324"/>
              <a:gd name="connsiteX1" fmla="*/ 0 w 2604573"/>
              <a:gd name="connsiteY1" fmla="*/ 0 h 534324"/>
              <a:gd name="connsiteX2" fmla="*/ 2604573 w 2604573"/>
              <a:gd name="connsiteY2" fmla="*/ 271 h 534324"/>
              <a:gd name="connsiteX3" fmla="*/ 2604573 w 2604573"/>
              <a:gd name="connsiteY3" fmla="*/ 527584 h 534324"/>
              <a:gd name="connsiteX4" fmla="*/ 5110 w 2604573"/>
              <a:gd name="connsiteY4" fmla="*/ 534324 h 534324"/>
              <a:gd name="connsiteX0" fmla="*/ 5110 w 2604573"/>
              <a:gd name="connsiteY0" fmla="*/ 527583 h 527584"/>
              <a:gd name="connsiteX1" fmla="*/ 0 w 2604573"/>
              <a:gd name="connsiteY1" fmla="*/ 0 h 527584"/>
              <a:gd name="connsiteX2" fmla="*/ 2604573 w 2604573"/>
              <a:gd name="connsiteY2" fmla="*/ 271 h 527584"/>
              <a:gd name="connsiteX3" fmla="*/ 2604573 w 2604573"/>
              <a:gd name="connsiteY3" fmla="*/ 527584 h 527584"/>
              <a:gd name="connsiteX4" fmla="*/ 5110 w 2604573"/>
              <a:gd name="connsiteY4" fmla="*/ 527583 h 527584"/>
              <a:gd name="connsiteX0" fmla="*/ 3558 w 2604573"/>
              <a:gd name="connsiteY0" fmla="*/ 525111 h 527584"/>
              <a:gd name="connsiteX1" fmla="*/ 0 w 2604573"/>
              <a:gd name="connsiteY1" fmla="*/ 0 h 527584"/>
              <a:gd name="connsiteX2" fmla="*/ 2604573 w 2604573"/>
              <a:gd name="connsiteY2" fmla="*/ 271 h 527584"/>
              <a:gd name="connsiteX3" fmla="*/ 2604573 w 2604573"/>
              <a:gd name="connsiteY3" fmla="*/ 527584 h 527584"/>
              <a:gd name="connsiteX4" fmla="*/ 3558 w 2604573"/>
              <a:gd name="connsiteY4" fmla="*/ 525111 h 527584"/>
              <a:gd name="connsiteX0" fmla="*/ 2066 w 2604573"/>
              <a:gd name="connsiteY0" fmla="*/ 441081 h 527584"/>
              <a:gd name="connsiteX1" fmla="*/ 0 w 2604573"/>
              <a:gd name="connsiteY1" fmla="*/ 0 h 527584"/>
              <a:gd name="connsiteX2" fmla="*/ 2604573 w 2604573"/>
              <a:gd name="connsiteY2" fmla="*/ 271 h 527584"/>
              <a:gd name="connsiteX3" fmla="*/ 2604573 w 2604573"/>
              <a:gd name="connsiteY3" fmla="*/ 527584 h 527584"/>
              <a:gd name="connsiteX4" fmla="*/ 2066 w 2604573"/>
              <a:gd name="connsiteY4" fmla="*/ 441081 h 527584"/>
              <a:gd name="connsiteX0" fmla="*/ 2066 w 2604573"/>
              <a:gd name="connsiteY0" fmla="*/ 527583 h 527584"/>
              <a:gd name="connsiteX1" fmla="*/ 0 w 2604573"/>
              <a:gd name="connsiteY1" fmla="*/ 0 h 527584"/>
              <a:gd name="connsiteX2" fmla="*/ 2604573 w 2604573"/>
              <a:gd name="connsiteY2" fmla="*/ 271 h 527584"/>
              <a:gd name="connsiteX3" fmla="*/ 2604573 w 2604573"/>
              <a:gd name="connsiteY3" fmla="*/ 527584 h 527584"/>
              <a:gd name="connsiteX4" fmla="*/ 2066 w 2604573"/>
              <a:gd name="connsiteY4" fmla="*/ 527583 h 527584"/>
              <a:gd name="connsiteX0" fmla="*/ 405 w 2605895"/>
              <a:gd name="connsiteY0" fmla="*/ 527583 h 527584"/>
              <a:gd name="connsiteX1" fmla="*/ 1322 w 2605895"/>
              <a:gd name="connsiteY1" fmla="*/ 0 h 527584"/>
              <a:gd name="connsiteX2" fmla="*/ 2605895 w 2605895"/>
              <a:gd name="connsiteY2" fmla="*/ 271 h 527584"/>
              <a:gd name="connsiteX3" fmla="*/ 2605895 w 2605895"/>
              <a:gd name="connsiteY3" fmla="*/ 527584 h 527584"/>
              <a:gd name="connsiteX4" fmla="*/ 405 w 2605895"/>
              <a:gd name="connsiteY4" fmla="*/ 527583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895" h="527584">
                <a:moveTo>
                  <a:pt x="405" y="527583"/>
                </a:moveTo>
                <a:cubicBezTo>
                  <a:pt x="-1298" y="349475"/>
                  <a:pt x="3025" y="178108"/>
                  <a:pt x="1322" y="0"/>
                </a:cubicBezTo>
                <a:lnTo>
                  <a:pt x="2605895" y="271"/>
                </a:lnTo>
                <a:lnTo>
                  <a:pt x="2605895" y="527584"/>
                </a:lnTo>
                <a:lnTo>
                  <a:pt x="405" y="527583"/>
                </a:lnTo>
                <a:close/>
              </a:path>
            </a:pathLst>
          </a:custGeom>
          <a:solidFill>
            <a:srgbClr val="C8E4E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Placeholder 1"/>
          <p:cNvSpPr>
            <a:spLocks noGrp="1"/>
          </p:cNvSpPr>
          <p:nvPr>
            <p:ph type="title"/>
          </p:nvPr>
        </p:nvSpPr>
        <p:spPr>
          <a:xfrm>
            <a:off x="822325" y="365125"/>
            <a:ext cx="7521575" cy="5492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9" name="Text Placeholder 2"/>
          <p:cNvSpPr>
            <a:spLocks noGrp="1"/>
          </p:cNvSpPr>
          <p:nvPr>
            <p:ph type="body" idx="1"/>
          </p:nvPr>
        </p:nvSpPr>
        <p:spPr bwMode="auto">
          <a:xfrm>
            <a:off x="822325" y="1100138"/>
            <a:ext cx="7521575"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8382000" y="6049963"/>
            <a:ext cx="503238" cy="503237"/>
          </a:xfrm>
          <a:prstGeom prst="ellipse">
            <a:avLst/>
          </a:prstGeom>
          <a:ln w="19050">
            <a:solidFill>
              <a:srgbClr val="FFFFFF"/>
            </a:solidFill>
          </a:ln>
        </p:spPr>
        <p:txBody>
          <a:bodyPr vert="horz" lIns="9144" tIns="9144" rIns="9144" bIns="9144" rtlCol="0" anchor="ctr">
            <a:normAutofit/>
          </a:bodyPr>
          <a:lstStyle>
            <a:lvl1pPr algn="ctr" fontAlgn="auto">
              <a:spcBef>
                <a:spcPts val="0"/>
              </a:spcBef>
              <a:spcAft>
                <a:spcPts val="0"/>
              </a:spcAft>
              <a:defRPr sz="1650">
                <a:solidFill>
                  <a:srgbClr val="5BAFD1"/>
                </a:solidFill>
                <a:latin typeface="+mn-lt"/>
                <a:cs typeface="+mn-cs"/>
              </a:defRPr>
            </a:lvl1pPr>
          </a:lstStyle>
          <a:p>
            <a:pPr>
              <a:defRPr/>
            </a:pPr>
            <a:fld id="{317850FF-8F9B-4A1D-A26A-1C06DD63A148}" type="slidenum">
              <a:rPr lang="en-US"/>
              <a:pPr>
                <a:defRPr/>
              </a:pPr>
              <a:t>‹#›</a:t>
            </a:fld>
            <a:endParaRPr lang="en-US" dirty="0"/>
          </a:p>
        </p:txBody>
      </p:sp>
      <p:pic>
        <p:nvPicPr>
          <p:cNvPr id="1031" name="Picture 3" descr="EPD Logo_FINAL_cs4_map.jpg"/>
          <p:cNvPicPr>
            <a:picLocks noChangeAspect="1"/>
          </p:cNvPicPr>
          <p:nvPr/>
        </p:nvPicPr>
        <p:blipFill>
          <a:blip r:embed="rId8">
            <a:extLst>
              <a:ext uri="{28A0092B-C50C-407E-A947-70E740481C1C}">
                <a14:useLocalDpi xmlns:a14="http://schemas.microsoft.com/office/drawing/2010/main" val="0"/>
              </a:ext>
            </a:extLst>
          </a:blip>
          <a:srcRect l="32407"/>
          <a:stretch>
            <a:fillRect/>
          </a:stretch>
        </p:blipFill>
        <p:spPr bwMode="auto">
          <a:xfrm>
            <a:off x="144463" y="304800"/>
            <a:ext cx="61753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1" r:id="rId1"/>
    <p:sldLayoutId id="2147483676" r:id="rId2"/>
    <p:sldLayoutId id="2147483677" r:id="rId3"/>
    <p:sldLayoutId id="2147483678" r:id="rId4"/>
    <p:sldLayoutId id="2147483679" r:id="rId5"/>
    <p:sldLayoutId id="2147483680" r:id="rId6"/>
  </p:sldLayoutIdLst>
  <p:timing>
    <p:tnLst>
      <p:par>
        <p:cTn id="1" dur="indefinite" restart="never" nodeType="tmRoot"/>
      </p:par>
    </p:tnLst>
  </p:timing>
  <p:txStyles>
    <p:titleStyle>
      <a:lvl1pPr algn="l" rtl="0" eaLnBrk="0" fontAlgn="base" hangingPunct="0">
        <a:spcBef>
          <a:spcPct val="0"/>
        </a:spcBef>
        <a:spcAft>
          <a:spcPct val="0"/>
        </a:spcAft>
        <a:defRPr sz="2800" kern="1200" cap="all">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Franklin Gothic Medium" pitchFamily="34" charset="0"/>
        </a:defRPr>
      </a:lvl2pPr>
      <a:lvl3pPr algn="l" rtl="0" eaLnBrk="0" fontAlgn="base" hangingPunct="0">
        <a:spcBef>
          <a:spcPct val="0"/>
        </a:spcBef>
        <a:spcAft>
          <a:spcPct val="0"/>
        </a:spcAft>
        <a:defRPr sz="2800">
          <a:solidFill>
            <a:schemeClr val="tx1"/>
          </a:solidFill>
          <a:latin typeface="Franklin Gothic Medium" pitchFamily="34" charset="0"/>
        </a:defRPr>
      </a:lvl3pPr>
      <a:lvl4pPr algn="l" rtl="0" eaLnBrk="0" fontAlgn="base" hangingPunct="0">
        <a:spcBef>
          <a:spcPct val="0"/>
        </a:spcBef>
        <a:spcAft>
          <a:spcPct val="0"/>
        </a:spcAft>
        <a:defRPr sz="2800">
          <a:solidFill>
            <a:schemeClr val="tx1"/>
          </a:solidFill>
          <a:latin typeface="Franklin Gothic Medium" pitchFamily="34" charset="0"/>
        </a:defRPr>
      </a:lvl4pPr>
      <a:lvl5pPr algn="l" rtl="0" eaLnBrk="0" fontAlgn="base" hangingPunct="0">
        <a:spcBef>
          <a:spcPct val="0"/>
        </a:spcBef>
        <a:spcAft>
          <a:spcPct val="0"/>
        </a:spcAft>
        <a:defRPr sz="2800">
          <a:solidFill>
            <a:schemeClr val="tx1"/>
          </a:solidFill>
          <a:latin typeface="Franklin Gothic Medium" pitchFamily="34"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p:titleStyle>
    <p:bodyStyle>
      <a:lvl1pPr marL="342900" indent="-342900" algn="l" rtl="0" eaLnBrk="0" fontAlgn="base" hangingPunct="0">
        <a:spcBef>
          <a:spcPts val="800"/>
        </a:spcBef>
        <a:spcAft>
          <a:spcPct val="0"/>
        </a:spcAft>
        <a:buFont typeface="Arial" charset="0"/>
        <a:defRPr sz="1600" b="1" kern="1200">
          <a:solidFill>
            <a:schemeClr val="tx1"/>
          </a:solidFill>
          <a:latin typeface="+mn-lt"/>
          <a:ea typeface="+mn-ea"/>
          <a:cs typeface="+mn-cs"/>
        </a:defRPr>
      </a:lvl1pPr>
      <a:lvl2pPr marL="173038" indent="-173038" algn="l" rtl="0" eaLnBrk="0" fontAlgn="base" hangingPunct="0">
        <a:spcBef>
          <a:spcPts val="300"/>
        </a:spcBef>
        <a:spcAft>
          <a:spcPct val="0"/>
        </a:spcAft>
        <a:buClr>
          <a:srgbClr val="5BAFD1"/>
        </a:buClr>
        <a:buFont typeface="Wingdings" pitchFamily="2" charset="2"/>
        <a:buChar char="§"/>
        <a:defRPr sz="1600" kern="1200">
          <a:solidFill>
            <a:schemeClr val="tx1"/>
          </a:solidFill>
          <a:latin typeface="+mn-lt"/>
          <a:ea typeface="+mn-ea"/>
          <a:cs typeface="+mn-cs"/>
        </a:defRPr>
      </a:lvl2pPr>
      <a:lvl3pPr marL="401638" indent="-163513" algn="l" rtl="0" eaLnBrk="0" fontAlgn="base" hangingPunct="0">
        <a:spcBef>
          <a:spcPts val="300"/>
        </a:spcBef>
        <a:spcAft>
          <a:spcPct val="0"/>
        </a:spcAft>
        <a:buClr>
          <a:srgbClr val="5BAFD1"/>
        </a:buClr>
        <a:buFont typeface="Wingdings" pitchFamily="2" charset="2"/>
        <a:buChar char="§"/>
        <a:defRPr sz="1600" kern="1200">
          <a:solidFill>
            <a:schemeClr val="tx1"/>
          </a:solidFill>
          <a:latin typeface="+mn-lt"/>
          <a:ea typeface="+mn-ea"/>
          <a:cs typeface="+mn-cs"/>
        </a:defRPr>
      </a:lvl3pPr>
      <a:lvl4pPr marL="630238" indent="-163513" algn="l" rtl="0" eaLnBrk="0" fontAlgn="base" hangingPunct="0">
        <a:spcBef>
          <a:spcPts val="300"/>
        </a:spcBef>
        <a:spcAft>
          <a:spcPct val="0"/>
        </a:spcAft>
        <a:buClr>
          <a:srgbClr val="5BAFD1"/>
        </a:buClr>
        <a:buFont typeface="Wingdings" pitchFamily="2" charset="2"/>
        <a:buChar char="§"/>
        <a:defRPr sz="1600" kern="1200">
          <a:solidFill>
            <a:schemeClr val="tx1"/>
          </a:solidFill>
          <a:latin typeface="+mn-lt"/>
          <a:ea typeface="+mn-ea"/>
          <a:cs typeface="+mn-cs"/>
        </a:defRPr>
      </a:lvl4pPr>
      <a:lvl5pPr marL="858838" indent="-173038" algn="l" rtl="0" eaLnBrk="0" fontAlgn="base" hangingPunct="0">
        <a:spcBef>
          <a:spcPts val="300"/>
        </a:spcBef>
        <a:spcAft>
          <a:spcPct val="0"/>
        </a:spcAft>
        <a:buClr>
          <a:srgbClr val="5BAFD1"/>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lexisnexis.com/hottopics/gacode/Default.as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2"/>
          <p:cNvSpPr txBox="1">
            <a:spLocks noChangeArrowheads="1"/>
          </p:cNvSpPr>
          <p:nvPr/>
        </p:nvSpPr>
        <p:spPr bwMode="auto">
          <a:xfrm>
            <a:off x="-815975" y="4705350"/>
            <a:ext cx="185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latin typeface="Franklin Gothic Book" pitchFamily="34" charset="0"/>
            </a:endParaRPr>
          </a:p>
        </p:txBody>
      </p:sp>
      <p:sp>
        <p:nvSpPr>
          <p:cNvPr id="3075" name="TextBox 3"/>
          <p:cNvSpPr txBox="1">
            <a:spLocks noChangeArrowheads="1"/>
          </p:cNvSpPr>
          <p:nvPr/>
        </p:nvSpPr>
        <p:spPr bwMode="auto">
          <a:xfrm>
            <a:off x="304800" y="2286000"/>
            <a:ext cx="6858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600" b="1" dirty="0" smtClean="0">
                <a:solidFill>
                  <a:schemeClr val="bg1"/>
                </a:solidFill>
                <a:latin typeface="Franklin Gothic Book" pitchFamily="34" charset="0"/>
              </a:rPr>
              <a:t>Groundwater Contaminant</a:t>
            </a:r>
            <a:endParaRPr lang="en-US" altLang="en-US" sz="3600" b="1" dirty="0">
              <a:solidFill>
                <a:schemeClr val="bg1"/>
              </a:solidFill>
              <a:latin typeface="Franklin Gothic Book" pitchFamily="34" charset="0"/>
            </a:endParaRPr>
          </a:p>
          <a:p>
            <a:pPr eaLnBrk="1" hangingPunct="1"/>
            <a:r>
              <a:rPr lang="en-US" altLang="en-US" sz="3600" b="1" dirty="0">
                <a:solidFill>
                  <a:schemeClr val="bg1"/>
                </a:solidFill>
                <a:latin typeface="Franklin Gothic Book" pitchFamily="34" charset="0"/>
              </a:rPr>
              <a:t>Fate &amp; Transport Modeling</a:t>
            </a:r>
          </a:p>
        </p:txBody>
      </p:sp>
      <p:sp>
        <p:nvSpPr>
          <p:cNvPr id="3076" name="TextBox 4"/>
          <p:cNvSpPr txBox="1">
            <a:spLocks noChangeArrowheads="1"/>
          </p:cNvSpPr>
          <p:nvPr/>
        </p:nvSpPr>
        <p:spPr bwMode="auto">
          <a:xfrm>
            <a:off x="304800" y="3530600"/>
            <a:ext cx="6705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b="1" dirty="0">
                <a:solidFill>
                  <a:schemeClr val="bg1"/>
                </a:solidFill>
                <a:latin typeface="Franklin Gothic Book" pitchFamily="34" charset="0"/>
              </a:rPr>
              <a:t>EPD Guidance</a:t>
            </a:r>
          </a:p>
        </p:txBody>
      </p:sp>
      <p:sp>
        <p:nvSpPr>
          <p:cNvPr id="6" name="TextBox 5"/>
          <p:cNvSpPr txBox="1"/>
          <p:nvPr/>
        </p:nvSpPr>
        <p:spPr>
          <a:xfrm>
            <a:off x="176213" y="4751388"/>
            <a:ext cx="4929187" cy="1200329"/>
          </a:xfrm>
          <a:prstGeom prst="rect">
            <a:avLst/>
          </a:prstGeom>
          <a:noFill/>
        </p:spPr>
        <p:txBody>
          <a:bodyPr>
            <a:spAutoFit/>
          </a:bodyPr>
          <a:lstStyle/>
          <a:p>
            <a:pPr fontAlgn="auto">
              <a:spcBef>
                <a:spcPts val="0"/>
              </a:spcBef>
              <a:spcAft>
                <a:spcPts val="0"/>
              </a:spcAft>
              <a:defRPr/>
            </a:pPr>
            <a:r>
              <a:rPr lang="en-US" b="1" dirty="0">
                <a:latin typeface="+mj-lt"/>
                <a:cs typeface="+mn-cs"/>
              </a:rPr>
              <a:t>Robin Futch, P.G.</a:t>
            </a:r>
          </a:p>
          <a:p>
            <a:pPr fontAlgn="auto">
              <a:spcBef>
                <a:spcPts val="0"/>
              </a:spcBef>
              <a:spcAft>
                <a:spcPts val="0"/>
              </a:spcAft>
              <a:defRPr/>
            </a:pPr>
            <a:r>
              <a:rPr lang="en-US" b="1" dirty="0">
                <a:latin typeface="+mj-lt"/>
                <a:cs typeface="+mn-cs"/>
              </a:rPr>
              <a:t>Carolyn Daniels, P.G</a:t>
            </a:r>
            <a:r>
              <a:rPr lang="en-US" b="1" dirty="0" smtClean="0">
                <a:latin typeface="+mj-lt"/>
                <a:cs typeface="+mn-cs"/>
              </a:rPr>
              <a:t>.</a:t>
            </a:r>
          </a:p>
          <a:p>
            <a:pPr fontAlgn="auto">
              <a:spcBef>
                <a:spcPts val="0"/>
              </a:spcBef>
              <a:spcAft>
                <a:spcPts val="0"/>
              </a:spcAft>
              <a:defRPr/>
            </a:pPr>
            <a:r>
              <a:rPr lang="en-US" b="1" dirty="0" smtClean="0">
                <a:latin typeface="+mj-lt"/>
                <a:cs typeface="+mn-cs"/>
              </a:rPr>
              <a:t>Allan Nix</a:t>
            </a:r>
            <a:endParaRPr lang="en-US" b="1" dirty="0">
              <a:latin typeface="+mj-lt"/>
              <a:cs typeface="+mn-cs"/>
            </a:endParaRPr>
          </a:p>
          <a:p>
            <a:pPr fontAlgn="auto">
              <a:spcBef>
                <a:spcPts val="0"/>
              </a:spcBef>
              <a:spcAft>
                <a:spcPts val="0"/>
              </a:spcAft>
              <a:defRPr/>
            </a:pPr>
            <a:r>
              <a:rPr lang="en-US" dirty="0">
                <a:latin typeface="+mj-lt"/>
                <a:cs typeface="+mn-cs"/>
              </a:rPr>
              <a:t>Geologist/Compliance Officer, </a:t>
            </a:r>
            <a:r>
              <a:rPr lang="en-US" dirty="0" smtClean="0">
                <a:latin typeface="+mj-lt"/>
                <a:cs typeface="+mn-cs"/>
              </a:rPr>
              <a:t>RRP/LPB/EPD</a:t>
            </a:r>
            <a:endParaRPr lang="en-US" dirty="0">
              <a:latin typeface="+mj-lt"/>
              <a:cs typeface="+mn-cs"/>
            </a:endParaRPr>
          </a:p>
        </p:txBody>
      </p:sp>
      <p:sp>
        <p:nvSpPr>
          <p:cNvPr id="7" name="TextBox 6"/>
          <p:cNvSpPr txBox="1"/>
          <p:nvPr/>
        </p:nvSpPr>
        <p:spPr>
          <a:xfrm>
            <a:off x="5562600" y="4751388"/>
            <a:ext cx="3389313" cy="646112"/>
          </a:xfrm>
          <a:prstGeom prst="rect">
            <a:avLst/>
          </a:prstGeom>
          <a:noFill/>
        </p:spPr>
        <p:txBody>
          <a:bodyPr>
            <a:spAutoFit/>
          </a:bodyPr>
          <a:lstStyle/>
          <a:p>
            <a:pPr algn="r" fontAlgn="auto">
              <a:spcBef>
                <a:spcPts val="0"/>
              </a:spcBef>
              <a:spcAft>
                <a:spcPts val="0"/>
              </a:spcAft>
              <a:defRPr/>
            </a:pPr>
            <a:r>
              <a:rPr lang="en-US" b="1" dirty="0">
                <a:latin typeface="+mj-lt"/>
                <a:cs typeface="+mn-cs"/>
              </a:rPr>
              <a:t>GEORGIA VRP WORKSHOP V</a:t>
            </a:r>
          </a:p>
          <a:p>
            <a:pPr algn="r" fontAlgn="auto">
              <a:spcBef>
                <a:spcPts val="0"/>
              </a:spcBef>
              <a:spcAft>
                <a:spcPts val="0"/>
              </a:spcAft>
              <a:defRPr/>
            </a:pPr>
            <a:r>
              <a:rPr lang="en-US" dirty="0">
                <a:latin typeface="+mj-lt"/>
                <a:cs typeface="+mn-cs"/>
              </a:rPr>
              <a:t>October 18, 2016</a:t>
            </a:r>
          </a:p>
        </p:txBody>
      </p:sp>
      <p:sp>
        <p:nvSpPr>
          <p:cNvPr id="3079" name="TextBox 7"/>
          <p:cNvSpPr txBox="1">
            <a:spLocks noChangeArrowheads="1"/>
          </p:cNvSpPr>
          <p:nvPr/>
        </p:nvSpPr>
        <p:spPr bwMode="auto">
          <a:xfrm>
            <a:off x="304800" y="3987800"/>
            <a:ext cx="6705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b="1" dirty="0">
                <a:solidFill>
                  <a:schemeClr val="bg1"/>
                </a:solidFill>
                <a:latin typeface="Franklin Gothic Book" pitchFamily="34" charset="0"/>
              </a:rPr>
              <a:t>Land Protection Branch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a:t>Construction of the Model</a:t>
            </a:r>
          </a:p>
        </p:txBody>
      </p:sp>
      <p:sp>
        <p:nvSpPr>
          <p:cNvPr id="3" name="Content Placeholder 2"/>
          <p:cNvSpPr>
            <a:spLocks noGrp="1"/>
          </p:cNvSpPr>
          <p:nvPr>
            <p:ph idx="1"/>
          </p:nvPr>
        </p:nvSpPr>
        <p:spPr>
          <a:xfrm>
            <a:off x="838200" y="990600"/>
            <a:ext cx="7772400" cy="1447800"/>
          </a:xfrm>
        </p:spPr>
        <p:txBody>
          <a:bodyPr rtlCol="0">
            <a:normAutofit fontScale="25000" lnSpcReduction="20000"/>
          </a:bodyPr>
          <a:lstStyle/>
          <a:p>
            <a:pPr algn="just" eaLnBrk="1" fontAlgn="auto" hangingPunct="1">
              <a:spcAft>
                <a:spcPts val="0"/>
              </a:spcAft>
              <a:buFont typeface="Arial" panose="020B0604020202020204" pitchFamily="34" charset="0"/>
              <a:buChar char="•"/>
              <a:defRPr/>
            </a:pPr>
            <a:r>
              <a:rPr lang="en-US" sz="5600" b="0" dirty="0"/>
              <a:t>Inputs should be based on field data and, in some cases, </a:t>
            </a:r>
            <a:r>
              <a:rPr lang="en-US" sz="5600" b="0" dirty="0" smtClean="0"/>
              <a:t>appropriate peer-reviewed literature values -  </a:t>
            </a:r>
            <a:r>
              <a:rPr lang="en-US" sz="5600" b="0" i="1" dirty="0" smtClean="0"/>
              <a:t>The values of all inputs for each model, node, or cell should be specified in tabular and graphical or map format, as appropriate. The source of the values should be specified as shown in the table below </a:t>
            </a:r>
            <a:r>
              <a:rPr lang="en-US" sz="5600" b="0" dirty="0" smtClean="0"/>
              <a:t>(</a:t>
            </a:r>
            <a:r>
              <a:rPr lang="en-US" sz="4000" b="0" dirty="0" smtClean="0"/>
              <a:t>Source:  BIOCHLOR Users Manual, 2000</a:t>
            </a:r>
            <a:r>
              <a:rPr lang="en-US" sz="5600" b="0" dirty="0" smtClean="0"/>
              <a:t>).  </a:t>
            </a:r>
          </a:p>
          <a:p>
            <a:pPr algn="just" eaLnBrk="1" fontAlgn="auto" hangingPunct="1">
              <a:spcAft>
                <a:spcPts val="0"/>
              </a:spcAft>
              <a:buFont typeface="Arial" panose="020B0604020202020204" pitchFamily="34" charset="0"/>
              <a:buChar char="•"/>
              <a:defRPr/>
            </a:pPr>
            <a:r>
              <a:rPr lang="en-US" sz="5600" b="0" dirty="0" smtClean="0"/>
              <a:t>If a literature value is used, please provide the  bibliographic reference,   If field acquired data is used, please provide a reference to the submittal it was reported in.  Provision of the ranges of values published in the literature reference or acquired through field data is also very helpful in reviewing the model.</a:t>
            </a:r>
          </a:p>
          <a:p>
            <a:pPr marL="465138" indent="-352425" eaLnBrk="1" fontAlgn="auto" hangingPunct="1">
              <a:spcAft>
                <a:spcPts val="0"/>
              </a:spcAft>
              <a:buFont typeface="Arial" pitchFamily="34" charset="0"/>
              <a:buNone/>
              <a:defRPr/>
            </a:pPr>
            <a:endParaRPr lang="en-US" sz="1800" b="0" i="1" dirty="0" smtClean="0"/>
          </a:p>
          <a:p>
            <a:pPr marL="465138" indent="-352425" eaLnBrk="1" fontAlgn="auto" hangingPunct="1">
              <a:spcAft>
                <a:spcPts val="0"/>
              </a:spcAft>
              <a:buFont typeface="Arial" panose="020B0604020202020204" pitchFamily="34" charset="0"/>
              <a:buChar char="•"/>
              <a:defRPr/>
            </a:pPr>
            <a:endParaRPr lang="en-US" sz="2400" b="0" i="1" dirty="0" smtClean="0"/>
          </a:p>
          <a:p>
            <a:pPr marL="465138" indent="-352425" eaLnBrk="1" fontAlgn="auto" hangingPunct="1">
              <a:spcAft>
                <a:spcPts val="0"/>
              </a:spcAft>
              <a:buFont typeface="Arial" panose="020B0604020202020204" pitchFamily="34" charset="0"/>
              <a:buChar char="•"/>
              <a:defRPr/>
            </a:pPr>
            <a:endParaRPr lang="en-US" sz="2400" b="0" i="1" dirty="0"/>
          </a:p>
        </p:txBody>
      </p:sp>
      <p:sp>
        <p:nvSpPr>
          <p:cNvPr id="12292" name="Rectangle 4"/>
          <p:cNvSpPr>
            <a:spLocks noChangeArrowheads="1"/>
          </p:cNvSpPr>
          <p:nvPr/>
        </p:nvSpPr>
        <p:spPr bwMode="auto">
          <a:xfrm>
            <a:off x="1363663" y="16573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t/>
            </a:r>
            <a:br>
              <a:rPr lang="en-US" altLang="en-US" dirty="0"/>
            </a:br>
            <a:endParaRPr lang="en-US" altLang="en-US" dirty="0"/>
          </a:p>
        </p:txBody>
      </p:sp>
      <p:pic>
        <p:nvPicPr>
          <p:cNvPr id="1229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4999" y="2626275"/>
            <a:ext cx="5257801" cy="306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Model calibration</a:t>
            </a:r>
            <a:endParaRPr lang="en-US" dirty="0"/>
          </a:p>
        </p:txBody>
      </p:sp>
      <p:sp>
        <p:nvSpPr>
          <p:cNvPr id="3" name="Content Placeholder 2"/>
          <p:cNvSpPr>
            <a:spLocks noGrp="1"/>
          </p:cNvSpPr>
          <p:nvPr>
            <p:ph idx="1"/>
          </p:nvPr>
        </p:nvSpPr>
        <p:spPr>
          <a:xfrm>
            <a:off x="822325" y="1144588"/>
            <a:ext cx="7521575" cy="3579812"/>
          </a:xfrm>
        </p:spPr>
        <p:txBody>
          <a:bodyPr rtlCol="0">
            <a:normAutofit fontScale="85000" lnSpcReduction="10000"/>
          </a:bodyPr>
          <a:lstStyle/>
          <a:p>
            <a:pPr marL="0" indent="0" algn="just" eaLnBrk="1" fontAlgn="auto" hangingPunct="1">
              <a:spcAft>
                <a:spcPts val="0"/>
              </a:spcAft>
              <a:buFont typeface="Arial" pitchFamily="34" charset="0"/>
              <a:buNone/>
              <a:defRPr/>
            </a:pPr>
            <a:r>
              <a:rPr lang="en-US" sz="2000" b="0" dirty="0" smtClean="0"/>
              <a:t>Calibration should proceed by first changing those parameters with lowest level of accuracy and then fine tuning the simulation by adjusting other parameters. </a:t>
            </a:r>
          </a:p>
          <a:p>
            <a:pPr marL="0" indent="0" algn="just" eaLnBrk="1" fontAlgn="auto" hangingPunct="1">
              <a:spcAft>
                <a:spcPts val="0"/>
              </a:spcAft>
              <a:buFont typeface="Arial" pitchFamily="34" charset="0"/>
              <a:buNone/>
              <a:defRPr/>
            </a:pPr>
            <a:endParaRPr lang="en-US" sz="1400" b="0" dirty="0" smtClean="0"/>
          </a:p>
          <a:p>
            <a:pPr marL="0" indent="0" algn="just" eaLnBrk="1" fontAlgn="auto" hangingPunct="1">
              <a:spcAft>
                <a:spcPct val="75000"/>
              </a:spcAft>
              <a:buFont typeface="Arial" pitchFamily="34" charset="0"/>
              <a:buNone/>
              <a:defRPr/>
            </a:pPr>
            <a:r>
              <a:rPr lang="en-US" altLang="en-US" sz="2000" b="0" dirty="0" smtClean="0">
                <a:cs typeface="Arial" charset="0"/>
              </a:rPr>
              <a:t>Typically model calibration is conducted using a timeframe beginning with the known or assumed release date and ending with the date of collection for a field collected data set selected by the modeler.</a:t>
            </a:r>
          </a:p>
          <a:p>
            <a:pPr marL="0" indent="0" algn="just" eaLnBrk="1" fontAlgn="auto" hangingPunct="1">
              <a:spcAft>
                <a:spcPct val="75000"/>
              </a:spcAft>
              <a:buFont typeface="Arial" pitchFamily="34" charset="0"/>
              <a:buNone/>
              <a:defRPr/>
            </a:pPr>
            <a:r>
              <a:rPr lang="en-US" altLang="en-US" sz="2000" b="0" dirty="0" smtClean="0">
                <a:ea typeface="Arial Unicode MS" pitchFamily="34" charset="-128"/>
                <a:cs typeface="Arial" charset="0"/>
              </a:rPr>
              <a:t>The model is then validated using one or more additional data sets which  may have been collected before or after the set used to initially calibrate the model.</a:t>
            </a:r>
            <a:endParaRPr lang="en-US" altLang="en-US" sz="1500" b="0" dirty="0">
              <a:ea typeface="Arial Unicode MS" pitchFamily="34" charset="-128"/>
              <a:cs typeface="Arial Unicode MS" pitchFamily="34" charset="-128"/>
            </a:endParaRPr>
          </a:p>
          <a:p>
            <a:pPr marL="0" indent="0" algn="just" eaLnBrk="1" fontAlgn="auto" hangingPunct="1">
              <a:spcAft>
                <a:spcPct val="75000"/>
              </a:spcAft>
              <a:buFont typeface="Arial" pitchFamily="34" charset="0"/>
              <a:buNone/>
              <a:defRPr/>
            </a:pPr>
            <a:r>
              <a:rPr lang="en-US" altLang="en-US" sz="2000" b="0" dirty="0" smtClean="0">
                <a:cs typeface="Arial" charset="0"/>
              </a:rPr>
              <a:t>The calibrated/validated model </a:t>
            </a:r>
            <a:r>
              <a:rPr lang="en-US" altLang="en-US" sz="2000" b="0" dirty="0">
                <a:cs typeface="Arial" charset="0"/>
              </a:rPr>
              <a:t>is then </a:t>
            </a:r>
            <a:r>
              <a:rPr lang="en-US" altLang="en-US" sz="2000" b="0" dirty="0" smtClean="0">
                <a:cs typeface="Arial" charset="0"/>
              </a:rPr>
              <a:t>used </a:t>
            </a:r>
            <a:r>
              <a:rPr lang="en-US" altLang="en-US" sz="2000" b="0" dirty="0">
                <a:cs typeface="Arial" charset="0"/>
              </a:rPr>
              <a:t>to predict what </a:t>
            </a:r>
            <a:r>
              <a:rPr lang="en-US" altLang="en-US" sz="2000" b="0" dirty="0" smtClean="0">
                <a:cs typeface="Arial" charset="0"/>
              </a:rPr>
              <a:t>happens </a:t>
            </a:r>
            <a:r>
              <a:rPr lang="en-US" altLang="en-US" sz="2000" b="0" dirty="0">
                <a:cs typeface="Arial" charset="0"/>
              </a:rPr>
              <a:t>when </a:t>
            </a:r>
            <a:r>
              <a:rPr lang="en-US" altLang="en-US" sz="2000" b="0" dirty="0" smtClean="0">
                <a:cs typeface="Arial" charset="0"/>
              </a:rPr>
              <a:t>an existing condition is </a:t>
            </a:r>
            <a:r>
              <a:rPr lang="en-US" altLang="en-US" sz="2000" b="0" dirty="0">
                <a:cs typeface="Arial" charset="0"/>
              </a:rPr>
              <a:t>allowed to persist into the future (for our </a:t>
            </a:r>
            <a:r>
              <a:rPr lang="en-US" altLang="en-US" sz="2000" b="0" dirty="0" smtClean="0">
                <a:cs typeface="Arial" charset="0"/>
              </a:rPr>
              <a:t> purposes</a:t>
            </a:r>
            <a:r>
              <a:rPr lang="en-US" altLang="en-US" sz="2000" b="0" dirty="0">
                <a:cs typeface="Arial" charset="0"/>
              </a:rPr>
              <a:t>, until the worst-case conditions occur) </a:t>
            </a:r>
            <a:r>
              <a:rPr lang="en-US" altLang="en-US" sz="2000" b="0" dirty="0" smtClean="0">
                <a:cs typeface="Arial" charset="0"/>
              </a:rPr>
              <a:t>or to </a:t>
            </a:r>
            <a:r>
              <a:rPr lang="en-US" altLang="en-US" sz="2000" b="0" dirty="0">
                <a:cs typeface="Arial" charset="0"/>
              </a:rPr>
              <a:t>show a response to a change in </a:t>
            </a:r>
            <a:r>
              <a:rPr lang="en-US" altLang="en-US" sz="2000" b="0" dirty="0" smtClean="0">
                <a:cs typeface="Arial" charset="0"/>
              </a:rPr>
              <a:t>conditions.</a:t>
            </a:r>
            <a:endParaRPr lang="en-US" sz="2000" b="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Model calibration</a:t>
            </a:r>
            <a:endParaRPr lang="en-US" dirty="0"/>
          </a:p>
        </p:txBody>
      </p:sp>
      <p:sp>
        <p:nvSpPr>
          <p:cNvPr id="3" name="Content Placeholder 2"/>
          <p:cNvSpPr>
            <a:spLocks noGrp="1"/>
          </p:cNvSpPr>
          <p:nvPr>
            <p:ph idx="1"/>
          </p:nvPr>
        </p:nvSpPr>
        <p:spPr>
          <a:xfrm>
            <a:off x="762000" y="1219200"/>
            <a:ext cx="7696200" cy="3656013"/>
          </a:xfrm>
        </p:spPr>
        <p:txBody>
          <a:bodyPr rtlCol="0">
            <a:normAutofit/>
          </a:bodyPr>
          <a:lstStyle/>
          <a:p>
            <a:pPr marL="0" indent="0" eaLnBrk="1" fontAlgn="auto" hangingPunct="1">
              <a:spcAft>
                <a:spcPts val="0"/>
              </a:spcAft>
              <a:buFont typeface="Arial" pitchFamily="34" charset="0"/>
              <a:buNone/>
              <a:defRPr/>
            </a:pPr>
            <a:r>
              <a:rPr lang="en-US" altLang="en-US" sz="1900" b="0" dirty="0" smtClean="0">
                <a:cs typeface="Arial" charset="0"/>
              </a:rPr>
              <a:t>Contaminant fate &amp; transport models </a:t>
            </a:r>
            <a:r>
              <a:rPr lang="en-US" altLang="en-US" sz="1900" b="0" dirty="0">
                <a:cs typeface="Arial" charset="0"/>
              </a:rPr>
              <a:t>are typically most sensitive to </a:t>
            </a:r>
            <a:r>
              <a:rPr lang="en-US" altLang="en-US" sz="1900" b="0" dirty="0" smtClean="0">
                <a:cs typeface="Arial" charset="0"/>
              </a:rPr>
              <a:t>a variety of inputs</a:t>
            </a:r>
          </a:p>
          <a:p>
            <a:pPr algn="just" eaLnBrk="1" fontAlgn="auto" hangingPunct="1">
              <a:spcAft>
                <a:spcPts val="0"/>
              </a:spcAft>
              <a:buFont typeface="Arial" pitchFamily="34" charset="0"/>
              <a:buNone/>
              <a:defRPr/>
            </a:pPr>
            <a:r>
              <a:rPr lang="en-US" altLang="en-US" sz="1900" b="0" dirty="0">
                <a:cs typeface="Arial" charset="0"/>
              </a:rPr>
              <a:t>	</a:t>
            </a:r>
            <a:r>
              <a:rPr lang="en-US" altLang="en-US" sz="2000" dirty="0" smtClean="0"/>
              <a:t>Field Measured:  </a:t>
            </a:r>
            <a:r>
              <a:rPr lang="en-US" altLang="en-US" sz="1900" b="0" dirty="0" smtClean="0">
                <a:cs typeface="Arial" charset="0"/>
              </a:rPr>
              <a:t>Source </a:t>
            </a:r>
            <a:r>
              <a:rPr lang="en-US" altLang="en-US" sz="1900" b="0" dirty="0">
                <a:cs typeface="Arial" charset="0"/>
              </a:rPr>
              <a:t>character width, strength, depth and </a:t>
            </a:r>
            <a:r>
              <a:rPr lang="en-US" altLang="en-US" sz="1900" b="0" dirty="0" smtClean="0">
                <a:cs typeface="Arial" charset="0"/>
              </a:rPr>
              <a:t>thickness; Permeability (controls groundwater flow rate); and Kd </a:t>
            </a:r>
            <a:r>
              <a:rPr lang="en-US" altLang="en-US" sz="1900" b="0" dirty="0">
                <a:cs typeface="Arial" charset="0"/>
              </a:rPr>
              <a:t>(controls contaminant retardation</a:t>
            </a:r>
            <a:r>
              <a:rPr lang="en-US" altLang="en-US" sz="1900" b="0" dirty="0" smtClean="0">
                <a:cs typeface="Arial" charset="0"/>
              </a:rPr>
              <a:t>)</a:t>
            </a:r>
            <a:r>
              <a:rPr lang="en-US" altLang="en-US" sz="1900" b="0" dirty="0" smtClean="0">
                <a:solidFill>
                  <a:srgbClr val="FF0000"/>
                </a:solidFill>
                <a:cs typeface="Arial" charset="0"/>
              </a:rPr>
              <a:t>, </a:t>
            </a:r>
            <a:r>
              <a:rPr lang="en-US" altLang="en-US" sz="1900" b="0" dirty="0">
                <a:cs typeface="Arial" charset="0"/>
              </a:rPr>
              <a:t>foc and pH </a:t>
            </a:r>
            <a:r>
              <a:rPr lang="en-US" altLang="en-US" sz="1900" b="0" dirty="0" smtClean="0">
                <a:cs typeface="Arial" charset="0"/>
              </a:rPr>
              <a:t>dependency </a:t>
            </a:r>
            <a:endParaRPr lang="en-US" altLang="en-US" sz="1900" b="0" dirty="0">
              <a:cs typeface="Arial" charset="0"/>
            </a:endParaRPr>
          </a:p>
          <a:p>
            <a:pPr algn="just" eaLnBrk="1" fontAlgn="auto" hangingPunct="1">
              <a:spcAft>
                <a:spcPts val="0"/>
              </a:spcAft>
              <a:buFont typeface="Arial" pitchFamily="34" charset="0"/>
              <a:buNone/>
              <a:defRPr/>
            </a:pPr>
            <a:r>
              <a:rPr lang="en-US" altLang="en-US" sz="1900" b="0" dirty="0">
                <a:cs typeface="Arial" charset="0"/>
              </a:rPr>
              <a:t> 	</a:t>
            </a:r>
            <a:r>
              <a:rPr lang="en-US" altLang="en-US" sz="2000" dirty="0" smtClean="0"/>
              <a:t>Field  Measured or Calibration Derived: </a:t>
            </a:r>
            <a:r>
              <a:rPr lang="en-US" altLang="en-US" sz="1900" b="0" dirty="0" smtClean="0">
                <a:cs typeface="Arial" charset="0"/>
              </a:rPr>
              <a:t>“</a:t>
            </a:r>
            <a:r>
              <a:rPr lang="en-US" altLang="en-US" sz="1900" b="0" dirty="0">
                <a:cs typeface="Arial" charset="0"/>
              </a:rPr>
              <a:t>In Plume”decay rates (control plume expansion</a:t>
            </a:r>
            <a:r>
              <a:rPr lang="en-US" altLang="en-US" sz="1900" b="0" dirty="0" smtClean="0">
                <a:cs typeface="Arial" charset="0"/>
              </a:rPr>
              <a:t>); “Source” decay rate (controls source concentration and persistence)</a:t>
            </a:r>
          </a:p>
          <a:p>
            <a:pPr marL="341313" indent="0" algn="just" eaLnBrk="1" fontAlgn="auto" hangingPunct="1">
              <a:spcAft>
                <a:spcPct val="30000"/>
              </a:spcAft>
              <a:buFont typeface="Arial" pitchFamily="34" charset="0"/>
              <a:buNone/>
              <a:defRPr/>
            </a:pPr>
            <a:r>
              <a:rPr lang="en-US" altLang="en-US" sz="2000" dirty="0" smtClean="0"/>
              <a:t>Calibration Derived - </a:t>
            </a:r>
            <a:r>
              <a:rPr lang="en-US" altLang="en-US" sz="1900" b="0" dirty="0" smtClean="0">
                <a:cs typeface="Times New Roman" pitchFamily="18" charset="0"/>
              </a:rPr>
              <a:t>Dispersivity </a:t>
            </a:r>
            <a:r>
              <a:rPr lang="en-US" altLang="en-US" sz="1900" b="0" dirty="0">
                <a:cs typeface="Times New Roman" pitchFamily="18" charset="0"/>
              </a:rPr>
              <a:t>(controls dilution </a:t>
            </a:r>
            <a:r>
              <a:rPr lang="en-US" altLang="en-US" sz="1900" b="0" dirty="0" smtClean="0">
                <a:cs typeface="Times New Roman" pitchFamily="18" charset="0"/>
              </a:rPr>
              <a:t>through spreading of contaminants</a:t>
            </a:r>
            <a:r>
              <a:rPr lang="en-US" altLang="en-US" sz="1900" b="0" dirty="0">
                <a:cs typeface="Times New Roman" pitchFamily="18" charset="0"/>
              </a:rPr>
              <a:t>) </a:t>
            </a:r>
            <a:endParaRPr lang="en-US" altLang="en-US" sz="1900" b="0" dirty="0"/>
          </a:p>
          <a:p>
            <a:pPr eaLnBrk="1" fontAlgn="auto" hangingPunct="1">
              <a:spcAft>
                <a:spcPct val="30000"/>
              </a:spcAft>
              <a:buFontTx/>
              <a:buChar char="•"/>
              <a:defRPr/>
            </a:pPr>
            <a:endParaRPr lang="en-US" altLang="en-US" dirty="0"/>
          </a:p>
          <a:p>
            <a:pPr marL="0" indent="0" eaLnBrk="1" fontAlgn="auto" hangingPunct="1">
              <a:spcAft>
                <a:spcPts val="0"/>
              </a:spcAft>
              <a:buFont typeface="Arial" pitchFamily="34" charset="0"/>
              <a:buNone/>
              <a:defRPr/>
            </a:pPr>
            <a:endParaRPr lang="en-US" sz="3500" b="0" dirty="0"/>
          </a:p>
          <a:p>
            <a:pPr marL="0" indent="0" eaLnBrk="1" fontAlgn="auto" hangingPunct="1">
              <a:spcAft>
                <a:spcPts val="0"/>
              </a:spcAft>
              <a:buFont typeface="Arial" pitchFamily="34" charset="0"/>
              <a:buNone/>
              <a:defRPr/>
            </a:pPr>
            <a:endParaRPr lang="en-US" sz="3500" b="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521575" cy="549275"/>
          </a:xfrm>
        </p:spPr>
        <p:txBody>
          <a:bodyPr/>
          <a:lstStyle/>
          <a:p>
            <a:pPr algn="ctr" eaLnBrk="1" fontAlgn="auto" hangingPunct="1">
              <a:spcBef>
                <a:spcPct val="50000"/>
              </a:spcBef>
              <a:spcAft>
                <a:spcPts val="0"/>
              </a:spcAft>
              <a:defRPr/>
            </a:pPr>
            <a:r>
              <a:rPr lang="en-US" altLang="en-US" dirty="0" smtClean="0">
                <a:solidFill>
                  <a:schemeClr val="tx2"/>
                </a:solidFill>
                <a:cs typeface="Arial" charset="0"/>
              </a:rPr>
              <a:t>Sensitivity analysis</a:t>
            </a:r>
            <a:endParaRPr lang="en-US" altLang="en-US" dirty="0">
              <a:solidFill>
                <a:schemeClr val="tx2"/>
              </a:solidFill>
            </a:endParaRPr>
          </a:p>
        </p:txBody>
      </p:sp>
      <p:pic>
        <p:nvPicPr>
          <p:cNvPr id="153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3352800"/>
            <a:ext cx="6248400" cy="234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59"/>
          <p:cNvSpPr txBox="1">
            <a:spLocks noChangeArrowheads="1"/>
          </p:cNvSpPr>
          <p:nvPr/>
        </p:nvSpPr>
        <p:spPr bwMode="auto">
          <a:xfrm>
            <a:off x="762000" y="1143000"/>
            <a:ext cx="7391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altLang="en-US" dirty="0">
                <a:latin typeface="Franklin Gothic Book" pitchFamily="34" charset="0"/>
              </a:rPr>
              <a:t>Sensitivity analysis should be performed to determine the relative impact of changes in model input parameters on the model output.  Some input parameters are more important in determining model outcomes than others </a:t>
            </a:r>
            <a:r>
              <a:rPr lang="en-US" altLang="en-US" dirty="0">
                <a:latin typeface="Franklin Gothic Book" pitchFamily="34" charset="0"/>
                <a:sym typeface="Wingdings" pitchFamily="2" charset="2"/>
              </a:rPr>
              <a:t> T</a:t>
            </a:r>
            <a:r>
              <a:rPr lang="en-US" altLang="en-US" dirty="0">
                <a:latin typeface="Franklin Gothic Book" pitchFamily="34" charset="0"/>
              </a:rPr>
              <a:t>heir relative importance can be influenced by site-specific conditions and the properties of the contaminants being modeled. </a:t>
            </a:r>
          </a:p>
          <a:p>
            <a:pPr algn="just" eaLnBrk="1" hangingPunct="1"/>
            <a:endParaRPr lang="en-US" altLang="en-US" dirty="0">
              <a:latin typeface="Franklin Gothic Book" pitchFamily="34" charset="0"/>
            </a:endParaRPr>
          </a:p>
          <a:p>
            <a:pPr algn="just" eaLnBrk="1" hangingPunct="1"/>
            <a:r>
              <a:rPr lang="en-US" altLang="en-US" dirty="0">
                <a:latin typeface="Franklin Gothic Book" pitchFamily="34" charset="0"/>
              </a:rPr>
              <a:t>The relative sensitivity of model results to each tested model input parameter and boundary condition should be documented.</a:t>
            </a:r>
          </a:p>
        </p:txBody>
      </p:sp>
      <p:sp>
        <p:nvSpPr>
          <p:cNvPr id="3" name="TextBox 2"/>
          <p:cNvSpPr txBox="1"/>
          <p:nvPr/>
        </p:nvSpPr>
        <p:spPr>
          <a:xfrm>
            <a:off x="4953000" y="5638800"/>
            <a:ext cx="2552700" cy="523220"/>
          </a:xfrm>
          <a:prstGeom prst="rect">
            <a:avLst/>
          </a:prstGeom>
          <a:noFill/>
        </p:spPr>
        <p:txBody>
          <a:bodyPr wrap="square" rtlCol="0">
            <a:spAutoFit/>
          </a:bodyPr>
          <a:lstStyle/>
          <a:p>
            <a:r>
              <a:rPr lang="en-US" sz="1000" dirty="0" smtClean="0">
                <a:latin typeface="+mn-lt"/>
              </a:rPr>
              <a:t>(Source:  BIOCHLOR </a:t>
            </a:r>
            <a:r>
              <a:rPr lang="en-US" sz="1000" dirty="0">
                <a:latin typeface="+mn-lt"/>
              </a:rPr>
              <a:t>Users Manual, </a:t>
            </a:r>
            <a:r>
              <a:rPr lang="en-US" sz="1000" dirty="0" smtClean="0">
                <a:latin typeface="+mn-lt"/>
              </a:rPr>
              <a:t>2000).</a:t>
            </a:r>
            <a:endParaRPr lang="en-US" sz="1000" dirty="0">
              <a:latin typeface="+mn-lt"/>
            </a:endParaRP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Biochlor</a:t>
            </a:r>
            <a:endParaRPr lang="en-US" dirty="0"/>
          </a:p>
        </p:txBody>
      </p:sp>
      <p:sp>
        <p:nvSpPr>
          <p:cNvPr id="3" name="Content Placeholder 2"/>
          <p:cNvSpPr>
            <a:spLocks noGrp="1"/>
          </p:cNvSpPr>
          <p:nvPr>
            <p:ph idx="1"/>
          </p:nvPr>
        </p:nvSpPr>
        <p:spPr>
          <a:xfrm>
            <a:off x="822325" y="685800"/>
            <a:ext cx="7559675" cy="4724400"/>
          </a:xfrm>
        </p:spPr>
        <p:txBody>
          <a:bodyPr rtlCol="0">
            <a:noAutofit/>
          </a:bodyPr>
          <a:lstStyle/>
          <a:p>
            <a:pPr algn="just" eaLnBrk="1" fontAlgn="auto" hangingPunct="1">
              <a:spcAft>
                <a:spcPts val="0"/>
              </a:spcAft>
              <a:buFont typeface="Arial" panose="020B0604020202020204" pitchFamily="34" charset="0"/>
              <a:buChar char="•"/>
              <a:defRPr/>
            </a:pPr>
            <a:endParaRPr lang="en-US" sz="1800" b="0" dirty="0" smtClean="0"/>
          </a:p>
          <a:p>
            <a:pPr algn="just" eaLnBrk="1" fontAlgn="auto" hangingPunct="1">
              <a:spcAft>
                <a:spcPts val="0"/>
              </a:spcAft>
              <a:buFont typeface="Arial" panose="020B0604020202020204" pitchFamily="34" charset="0"/>
              <a:buChar char="•"/>
              <a:defRPr/>
            </a:pPr>
            <a:r>
              <a:rPr lang="en-US" sz="1800" b="0" dirty="0" smtClean="0"/>
              <a:t>BIOCHLOR -- an </a:t>
            </a:r>
            <a:r>
              <a:rPr lang="en-US" sz="1800" b="0" dirty="0"/>
              <a:t>analytical </a:t>
            </a:r>
            <a:r>
              <a:rPr lang="en-US" sz="1800" b="0" dirty="0" smtClean="0"/>
              <a:t>model intended </a:t>
            </a:r>
            <a:r>
              <a:rPr lang="en-US" sz="1800" b="0" dirty="0"/>
              <a:t>for use as a screening-level model to determine if remediation by natural attenuation is feasible at a chlorinated solvent </a:t>
            </a:r>
            <a:r>
              <a:rPr lang="en-US" sz="1800" b="0" dirty="0" smtClean="0"/>
              <a:t>site; model </a:t>
            </a:r>
            <a:r>
              <a:rPr lang="en-US" sz="1800" b="0" dirty="0"/>
              <a:t>can predict migration patterns of a parent chlorinated solvent species (either TCA or PCE) and its daughter </a:t>
            </a:r>
            <a:r>
              <a:rPr lang="en-US" sz="1800" b="0" dirty="0" smtClean="0"/>
              <a:t>products.</a:t>
            </a:r>
          </a:p>
          <a:p>
            <a:pPr algn="just" eaLnBrk="1" fontAlgn="auto" hangingPunct="1">
              <a:spcAft>
                <a:spcPts val="0"/>
              </a:spcAft>
              <a:buFont typeface="Arial" panose="020B0604020202020204" pitchFamily="34" charset="0"/>
              <a:buChar char="•"/>
              <a:defRPr/>
            </a:pPr>
            <a:r>
              <a:rPr lang="en-US" sz="1800" b="0" dirty="0" smtClean="0"/>
              <a:t>BIOCHLOR </a:t>
            </a:r>
            <a:r>
              <a:rPr lang="en-US" sz="1800" b="0" dirty="0"/>
              <a:t>has two inherent limitations: (1) it averages the retardation effects and (2) it can only model a single sequential reaction chain. </a:t>
            </a:r>
          </a:p>
          <a:p>
            <a:pPr marL="630936" lvl="3" indent="-164592" algn="just" eaLnBrk="1" fontAlgn="auto" hangingPunct="1">
              <a:spcAft>
                <a:spcPts val="0"/>
              </a:spcAft>
              <a:buClrTx/>
              <a:buFont typeface="Arial" panose="020B0604020202020204" pitchFamily="34" charset="0"/>
              <a:buChar char="•"/>
              <a:defRPr/>
            </a:pPr>
            <a:r>
              <a:rPr lang="en-US" sz="1800" dirty="0" smtClean="0"/>
              <a:t>Assumes simple groundwater flow conditions; should not be used where vertical flow gradients affect contaminant transport.</a:t>
            </a:r>
          </a:p>
          <a:p>
            <a:pPr marL="630936" lvl="3" indent="-164592" algn="just" eaLnBrk="1" fontAlgn="auto" hangingPunct="1">
              <a:spcAft>
                <a:spcPts val="0"/>
              </a:spcAft>
              <a:buClrTx/>
              <a:buFont typeface="Arial" panose="020B0604020202020204" pitchFamily="34" charset="0"/>
              <a:buChar char="•"/>
              <a:defRPr/>
            </a:pPr>
            <a:r>
              <a:rPr lang="en-US" sz="1800" dirty="0" smtClean="0"/>
              <a:t>Assumes uniform hydrogeologic and environmental conditions</a:t>
            </a:r>
          </a:p>
          <a:p>
            <a:pPr marL="630936" lvl="3" indent="-164592" algn="just" eaLnBrk="1" fontAlgn="auto" hangingPunct="1">
              <a:spcAft>
                <a:spcPts val="0"/>
              </a:spcAft>
              <a:buClrTx/>
              <a:buFont typeface="Arial" panose="020B0604020202020204" pitchFamily="34" charset="0"/>
              <a:buChar char="•"/>
              <a:defRPr/>
            </a:pPr>
            <a:r>
              <a:rPr lang="en-US" sz="1800" dirty="0" smtClean="0"/>
              <a:t>In biotransformation mode – designed for simulating sequential reductive dechlorination of chlorinated ethanes and ethenes.</a:t>
            </a:r>
          </a:p>
          <a:p>
            <a:pPr marL="341313" lvl="3" indent="-341313" algn="just" eaLnBrk="1" fontAlgn="auto" hangingPunct="1">
              <a:spcAft>
                <a:spcPts val="0"/>
              </a:spcAft>
              <a:buClrTx/>
              <a:buFont typeface="Arial" panose="020B0604020202020204" pitchFamily="34" charset="0"/>
              <a:buChar char="•"/>
              <a:defRPr/>
            </a:pPr>
            <a:r>
              <a:rPr lang="en-US" sz="1800" dirty="0" smtClean="0"/>
              <a:t>BIOCHLOR – most common model submitted to EPD for VRP corrective actions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Groundwater models – relevant site-specific data to collect</a:t>
            </a:r>
            <a:endParaRPr lang="en-US" dirty="0"/>
          </a:p>
        </p:txBody>
      </p:sp>
      <p:sp>
        <p:nvSpPr>
          <p:cNvPr id="17411" name="Content Placeholder 2"/>
          <p:cNvSpPr>
            <a:spLocks noGrp="1"/>
          </p:cNvSpPr>
          <p:nvPr>
            <p:ph idx="1"/>
          </p:nvPr>
        </p:nvSpPr>
        <p:spPr/>
        <p:txBody>
          <a:bodyPr/>
          <a:lstStyle/>
          <a:p>
            <a:pPr eaLnBrk="1" hangingPunct="1">
              <a:spcAft>
                <a:spcPct val="30000"/>
              </a:spcAft>
              <a:buFontTx/>
              <a:buChar char="•"/>
            </a:pPr>
            <a:endParaRPr lang="en-US" altLang="en-US" dirty="0" smtClean="0"/>
          </a:p>
          <a:p>
            <a:pPr eaLnBrk="1" hangingPunct="1">
              <a:buFont typeface="Arial" charset="0"/>
              <a:buChar char="•"/>
            </a:pPr>
            <a:endParaRPr lang="en-US" altLang="en-US" b="0" dirty="0" smtClean="0"/>
          </a:p>
        </p:txBody>
      </p:sp>
      <p:sp>
        <p:nvSpPr>
          <p:cNvPr id="17412" name="TextBox 26"/>
          <p:cNvSpPr txBox="1">
            <a:spLocks noChangeArrowheads="1"/>
          </p:cNvSpPr>
          <p:nvPr/>
        </p:nvSpPr>
        <p:spPr bwMode="auto">
          <a:xfrm>
            <a:off x="914400" y="1143000"/>
            <a:ext cx="7696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latin typeface="Franklin Gothic Book" pitchFamily="34" charset="0"/>
            </a:endParaRPr>
          </a:p>
        </p:txBody>
      </p:sp>
      <p:sp>
        <p:nvSpPr>
          <p:cNvPr id="4" name="TextBox 3"/>
          <p:cNvSpPr txBox="1"/>
          <p:nvPr/>
        </p:nvSpPr>
        <p:spPr>
          <a:xfrm>
            <a:off x="1143000" y="1219200"/>
            <a:ext cx="6781800" cy="4985980"/>
          </a:xfrm>
          <a:prstGeom prst="rect">
            <a:avLst/>
          </a:prstGeom>
          <a:noFill/>
        </p:spPr>
        <p:txBody>
          <a:bodyPr>
            <a:spAutoFit/>
          </a:bodyPr>
          <a:lstStyle/>
          <a:p>
            <a:pPr algn="just" fontAlgn="auto">
              <a:spcBef>
                <a:spcPts val="0"/>
              </a:spcBef>
              <a:spcAft>
                <a:spcPts val="0"/>
              </a:spcAft>
              <a:defRPr/>
            </a:pPr>
            <a:r>
              <a:rPr lang="en-US" sz="2000" dirty="0">
                <a:latin typeface="+mn-lt"/>
                <a:cs typeface="+mn-cs"/>
              </a:rPr>
              <a:t>When a fate and transport model is likely to be part of the final remedy for a site, additional inexpensive data relevant to the development of the groundwater model should be collected:</a:t>
            </a:r>
          </a:p>
          <a:p>
            <a:pPr marL="342900" indent="-342900" algn="just" fontAlgn="auto">
              <a:spcBef>
                <a:spcPts val="0"/>
              </a:spcBef>
              <a:spcAft>
                <a:spcPts val="0"/>
              </a:spcAft>
              <a:buFont typeface="Arial" panose="020B0604020202020204" pitchFamily="34" charset="0"/>
              <a:buChar char="•"/>
              <a:defRPr/>
            </a:pPr>
            <a:r>
              <a:rPr lang="en-US" sz="2000" dirty="0">
                <a:latin typeface="+mn-lt"/>
                <a:cs typeface="+mn-cs"/>
              </a:rPr>
              <a:t>Grain-size Analysis with Hydrometer Method – to estimate n</a:t>
            </a:r>
            <a:r>
              <a:rPr lang="en-US" sz="2000" baseline="-25000" dirty="0">
                <a:latin typeface="+mn-lt"/>
                <a:cs typeface="+mn-cs"/>
              </a:rPr>
              <a:t>e</a:t>
            </a:r>
            <a:r>
              <a:rPr lang="en-US" sz="2000" dirty="0">
                <a:latin typeface="+mn-lt"/>
                <a:cs typeface="+mn-cs"/>
              </a:rPr>
              <a:t> &amp; matrix bulk from literature (fines must be reported as silt and clay fractions for this)</a:t>
            </a:r>
          </a:p>
          <a:p>
            <a:pPr marL="342900" indent="-342900" algn="just" fontAlgn="auto">
              <a:spcBef>
                <a:spcPts val="0"/>
              </a:spcBef>
              <a:spcAft>
                <a:spcPts val="0"/>
              </a:spcAft>
              <a:buFont typeface="Arial" panose="020B0604020202020204" pitchFamily="34" charset="0"/>
              <a:buChar char="•"/>
              <a:defRPr/>
            </a:pPr>
            <a:r>
              <a:rPr lang="en-US" sz="2000" dirty="0">
                <a:latin typeface="+mn-lt"/>
                <a:cs typeface="+mn-cs"/>
              </a:rPr>
              <a:t>Fractional Organic Carbon (foc) – </a:t>
            </a:r>
          </a:p>
          <a:p>
            <a:pPr marL="800100" lvl="1" indent="-342900" algn="just" fontAlgn="auto">
              <a:spcBef>
                <a:spcPts val="0"/>
              </a:spcBef>
              <a:spcAft>
                <a:spcPts val="0"/>
              </a:spcAft>
              <a:buFont typeface="Courier New" panose="02070309020205020404" pitchFamily="49" charset="0"/>
              <a:buChar char="o"/>
              <a:defRPr/>
            </a:pPr>
            <a:r>
              <a:rPr lang="en-US" sz="2000" dirty="0">
                <a:latin typeface="+mn-lt"/>
                <a:cs typeface="+mn-cs"/>
              </a:rPr>
              <a:t>Walkley Black Method -Results are usually reported as % organic carbon content. The reported value can be converted to a fraction by dividing by </a:t>
            </a:r>
            <a:r>
              <a:rPr lang="en-US" sz="2000" dirty="0" smtClean="0">
                <a:latin typeface="+mn-lt"/>
                <a:cs typeface="+mn-cs"/>
              </a:rPr>
              <a:t>100.</a:t>
            </a:r>
          </a:p>
          <a:p>
            <a:pPr marL="800100" lvl="1" indent="-342900" algn="just" fontAlgn="auto">
              <a:spcBef>
                <a:spcPts val="0"/>
              </a:spcBef>
              <a:spcAft>
                <a:spcPts val="0"/>
              </a:spcAft>
              <a:buFont typeface="Courier New" panose="02070309020205020404" pitchFamily="49" charset="0"/>
              <a:buChar char="o"/>
              <a:defRPr/>
            </a:pPr>
            <a:r>
              <a:rPr lang="en-US" sz="2000" dirty="0" smtClean="0">
                <a:latin typeface="+mn-lt"/>
                <a:cs typeface="+mn-cs"/>
              </a:rPr>
              <a:t>Fractional </a:t>
            </a:r>
            <a:r>
              <a:rPr lang="en-US" sz="2000" dirty="0">
                <a:latin typeface="+mn-lt"/>
                <a:cs typeface="+mn-cs"/>
              </a:rPr>
              <a:t>organic matter content (ASTM Method 2974)  - Divide  reported result by 1.724 to estimate foc.</a:t>
            </a:r>
            <a:endParaRPr lang="en-US" sz="2000" strike="sngStrike" dirty="0">
              <a:latin typeface="+mn-lt"/>
              <a:cs typeface="+mn-cs"/>
            </a:endParaRPr>
          </a:p>
          <a:p>
            <a:pPr marL="285750" indent="-285750" algn="just" fontAlgn="auto">
              <a:spcBef>
                <a:spcPts val="0"/>
              </a:spcBef>
              <a:spcAft>
                <a:spcPts val="0"/>
              </a:spcAft>
              <a:buFont typeface="Arial" panose="020B0604020202020204" pitchFamily="34" charset="0"/>
              <a:buChar char="•"/>
              <a:defRPr/>
            </a:pPr>
            <a:r>
              <a:rPr lang="en-US" sz="2000" dirty="0">
                <a:latin typeface="+mn-lt"/>
                <a:cs typeface="+mn-cs"/>
              </a:rPr>
              <a:t>Slug tests</a:t>
            </a:r>
          </a:p>
          <a:p>
            <a:pPr fontAlgn="auto">
              <a:spcBef>
                <a:spcPts val="0"/>
              </a:spcBef>
              <a:spcAft>
                <a:spcPts val="0"/>
              </a:spcAft>
              <a:defRPr/>
            </a:pPr>
            <a:endParaRPr lang="en-US" dirty="0">
              <a:latin typeface="+mn-lt"/>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Groundwater Modeling Deliverables</a:t>
            </a:r>
            <a:endParaRPr lang="en-US" dirty="0"/>
          </a:p>
        </p:txBody>
      </p:sp>
      <p:sp>
        <p:nvSpPr>
          <p:cNvPr id="3" name="Content Placeholder 2"/>
          <p:cNvSpPr>
            <a:spLocks noGrp="1"/>
          </p:cNvSpPr>
          <p:nvPr>
            <p:ph idx="1"/>
          </p:nvPr>
        </p:nvSpPr>
        <p:spPr>
          <a:xfrm>
            <a:off x="762000" y="1100628"/>
            <a:ext cx="7581900" cy="4842972"/>
          </a:xfrm>
          <a:ln>
            <a:miter lim="800000"/>
            <a:headEnd/>
            <a:tailEnd/>
          </a:ln>
        </p:spPr>
        <p:txBody>
          <a:bodyPr rtlCol="0">
            <a:normAutofit/>
          </a:bodyPr>
          <a:lstStyle/>
          <a:p>
            <a:pPr eaLnBrk="1" fontAlgn="auto" hangingPunct="1">
              <a:spcAft>
                <a:spcPts val="0"/>
              </a:spcAft>
              <a:buFont typeface="Wingdings" panose="05000000000000000000" pitchFamily="2" charset="2"/>
              <a:buChar char="ü"/>
              <a:defRPr/>
            </a:pPr>
            <a:r>
              <a:rPr lang="en-US" b="0" dirty="0" smtClean="0"/>
              <a:t>Input </a:t>
            </a:r>
            <a:r>
              <a:rPr lang="en-US" b="0" dirty="0"/>
              <a:t>and output sheets for the following model </a:t>
            </a:r>
            <a:r>
              <a:rPr lang="en-US" b="0" dirty="0" smtClean="0"/>
              <a:t>runs:  Calibration </a:t>
            </a:r>
            <a:r>
              <a:rPr lang="en-US" b="0" dirty="0"/>
              <a:t>Simulation; (2) Validation Comparison Simulation; (3) Maximum Plume  </a:t>
            </a:r>
            <a:r>
              <a:rPr lang="en-US" b="0" dirty="0" smtClean="0"/>
              <a:t>Extent </a:t>
            </a:r>
            <a:r>
              <a:rPr lang="en-US" b="0" dirty="0"/>
              <a:t>Predictive Simulation; and (4) Applicable Groundwater Cleanup Standards.</a:t>
            </a:r>
          </a:p>
          <a:p>
            <a:pPr eaLnBrk="1" fontAlgn="auto" hangingPunct="1">
              <a:spcAft>
                <a:spcPts val="0"/>
              </a:spcAft>
              <a:buFont typeface="Wingdings" panose="05000000000000000000" pitchFamily="2" charset="2"/>
              <a:buChar char="ü"/>
              <a:defRPr/>
            </a:pPr>
            <a:r>
              <a:rPr lang="en-US" b="0" dirty="0"/>
              <a:t> </a:t>
            </a:r>
            <a:r>
              <a:rPr lang="en-US" b="0" dirty="0" smtClean="0"/>
              <a:t>A </a:t>
            </a:r>
            <a:r>
              <a:rPr lang="en-US" b="0" dirty="0"/>
              <a:t>contaminant plume map </a:t>
            </a:r>
            <a:r>
              <a:rPr lang="en-US" b="0" dirty="0" smtClean="0"/>
              <a:t>and cross-sections that show </a:t>
            </a:r>
            <a:r>
              <a:rPr lang="en-US" b="0" dirty="0"/>
              <a:t>the source dimensions used in the </a:t>
            </a:r>
            <a:r>
              <a:rPr lang="en-US" b="0" dirty="0" smtClean="0"/>
              <a:t>model:  length, width, and source thickness.</a:t>
            </a:r>
          </a:p>
          <a:p>
            <a:pPr eaLnBrk="1" fontAlgn="auto" hangingPunct="1">
              <a:spcAft>
                <a:spcPts val="0"/>
              </a:spcAft>
              <a:buFont typeface="Wingdings" panose="05000000000000000000" pitchFamily="2" charset="2"/>
              <a:buChar char="ü"/>
              <a:defRPr/>
            </a:pPr>
            <a:r>
              <a:rPr lang="en-US" b="0" dirty="0"/>
              <a:t>A table summarizing predicted contaminant concentrations vs field-measured  concentrations along the plume centerline:  </a:t>
            </a:r>
          </a:p>
          <a:p>
            <a:pPr marL="0" indent="0" eaLnBrk="1" fontAlgn="auto" hangingPunct="1">
              <a:spcAft>
                <a:spcPts val="0"/>
              </a:spcAft>
              <a:buFont typeface="Arial" pitchFamily="34" charset="0"/>
              <a:buNone/>
              <a:defRPr/>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200400"/>
            <a:ext cx="7774020"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a:t>Groundwater Modeling Deliverables</a:t>
            </a:r>
          </a:p>
        </p:txBody>
      </p:sp>
      <p:sp>
        <p:nvSpPr>
          <p:cNvPr id="19459" name="Content Placeholder 2"/>
          <p:cNvSpPr>
            <a:spLocks noGrp="1"/>
          </p:cNvSpPr>
          <p:nvPr>
            <p:ph idx="1"/>
          </p:nvPr>
        </p:nvSpPr>
        <p:spPr>
          <a:xfrm>
            <a:off x="685800" y="1447800"/>
            <a:ext cx="7581900" cy="4843463"/>
          </a:xfrm>
        </p:spPr>
        <p:txBody>
          <a:bodyPr/>
          <a:lstStyle/>
          <a:p>
            <a:pPr algn="just" eaLnBrk="1" hangingPunct="1">
              <a:buFont typeface="Wingdings" pitchFamily="2" charset="2"/>
              <a:buChar char="ü"/>
            </a:pPr>
            <a:r>
              <a:rPr lang="en-US" altLang="en-US" sz="2000" b="0" dirty="0" smtClean="0"/>
              <a:t>Model Calibration </a:t>
            </a:r>
            <a:r>
              <a:rPr lang="en-US" altLang="en-US" sz="2000" b="0" i="1" dirty="0" smtClean="0"/>
              <a:t>and</a:t>
            </a:r>
            <a:r>
              <a:rPr lang="en-US" altLang="en-US" sz="2000" b="0" dirty="0" smtClean="0"/>
              <a:t> Validation: The model should be both calibrated </a:t>
            </a:r>
            <a:r>
              <a:rPr lang="en-US" altLang="en-US" sz="2000" b="0" i="1" u="sng" dirty="0" smtClean="0"/>
              <a:t>and</a:t>
            </a:r>
            <a:r>
              <a:rPr lang="en-US" altLang="en-US" sz="2000" b="0" dirty="0" smtClean="0"/>
              <a:t> validated for EPD to be able to replicate and concur with any conclusions based on it.</a:t>
            </a:r>
          </a:p>
          <a:p>
            <a:pPr algn="just" eaLnBrk="1" hangingPunct="1">
              <a:buFont typeface="Wingdings" pitchFamily="2" charset="2"/>
              <a:buChar char="ü"/>
            </a:pPr>
            <a:r>
              <a:rPr lang="en-US" altLang="en-US" sz="2000" b="0" dirty="0" smtClean="0"/>
              <a:t>Modeled Maximum Projected Extent of the Contaminant Plume: The simulation time for a properly calibrated and validated model should be extended until the contaminants begin to retreat or reach asymptotic levels.  Output sheets representing the predicted year(s) that the contaminant plume(s) ceases to migrate downgradient, and the plume conditions on the animation dates immediately before and after the output sheet referenced above showing the plume migrating forward before and retreating or stabilized afterward.  </a:t>
            </a:r>
          </a:p>
          <a:p>
            <a:pPr algn="just" eaLnBrk="1" hangingPunct="1"/>
            <a:r>
              <a:rPr lang="en-US" altLang="en-US" sz="2000" b="0" dirty="0" smtClean="0"/>
              <a:t> </a:t>
            </a:r>
          </a:p>
          <a:p>
            <a:pPr eaLnBrk="1" hangingPunct="1">
              <a:buFont typeface="Arial" charset="0"/>
              <a:buChar char="•"/>
            </a:pPr>
            <a:endParaRPr lang="en-US" altLang="en-US" b="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Common deficiencies with </a:t>
            </a:r>
            <a:br>
              <a:rPr lang="en-US" dirty="0" smtClean="0"/>
            </a:br>
            <a:r>
              <a:rPr lang="en-US" dirty="0" smtClean="0"/>
              <a:t>groundwater Modeling </a:t>
            </a:r>
            <a:r>
              <a:rPr lang="en-US" dirty="0"/>
              <a:t>Deliverables</a:t>
            </a:r>
          </a:p>
        </p:txBody>
      </p:sp>
      <p:sp>
        <p:nvSpPr>
          <p:cNvPr id="3" name="Content Placeholder 2"/>
          <p:cNvSpPr>
            <a:spLocks noGrp="1"/>
          </p:cNvSpPr>
          <p:nvPr>
            <p:ph idx="1"/>
          </p:nvPr>
        </p:nvSpPr>
        <p:spPr>
          <a:xfrm>
            <a:off x="822325" y="1252538"/>
            <a:ext cx="7635875" cy="4614862"/>
          </a:xfrm>
        </p:spPr>
        <p:txBody>
          <a:bodyPr rtlCol="0">
            <a:normAutofit fontScale="85000" lnSpcReduction="20000"/>
          </a:bodyPr>
          <a:lstStyle/>
          <a:p>
            <a:pPr algn="just" eaLnBrk="1" fontAlgn="auto" hangingPunct="1">
              <a:spcAft>
                <a:spcPts val="0"/>
              </a:spcAft>
              <a:buFont typeface="Wingdings" panose="05000000000000000000" pitchFamily="2" charset="2"/>
              <a:buChar char="ü"/>
              <a:defRPr/>
            </a:pPr>
            <a:r>
              <a:rPr lang="en-US" sz="2200" dirty="0" smtClean="0"/>
              <a:t>Lack of documentation</a:t>
            </a:r>
            <a:r>
              <a:rPr lang="en-US" sz="2000" b="0" dirty="0" smtClean="0"/>
              <a:t> – no sources/justification provided for input values used in model.  This information should be provided in tabular format in addition to a narrative.</a:t>
            </a:r>
          </a:p>
          <a:p>
            <a:pPr algn="just" eaLnBrk="1" fontAlgn="auto" hangingPunct="1">
              <a:spcAft>
                <a:spcPts val="0"/>
              </a:spcAft>
              <a:buFont typeface="Wingdings" panose="05000000000000000000" pitchFamily="2" charset="2"/>
              <a:buChar char="ü"/>
              <a:defRPr/>
            </a:pPr>
            <a:r>
              <a:rPr lang="en-US" sz="2000" b="0" dirty="0" smtClean="0"/>
              <a:t>Input values, when provided, are often not used in the model runs</a:t>
            </a:r>
            <a:r>
              <a:rPr lang="en-US" sz="2000" b="0" dirty="0" smtClean="0">
                <a:solidFill>
                  <a:srgbClr val="FF0000"/>
                </a:solidFill>
              </a:rPr>
              <a:t> </a:t>
            </a:r>
            <a:r>
              <a:rPr lang="en-US" sz="2000" b="0" dirty="0" smtClean="0"/>
              <a:t>or incorrectly entered.</a:t>
            </a:r>
          </a:p>
          <a:p>
            <a:pPr algn="just" eaLnBrk="1" fontAlgn="auto" hangingPunct="1">
              <a:spcAft>
                <a:spcPts val="0"/>
              </a:spcAft>
              <a:buFont typeface="Wingdings" panose="05000000000000000000" pitchFamily="2" charset="2"/>
              <a:buChar char="ü"/>
              <a:defRPr/>
            </a:pPr>
            <a:r>
              <a:rPr lang="en-US" sz="2000" b="0" dirty="0" smtClean="0"/>
              <a:t>Representative start date for release – many models do not reflect when impacts began, i.e., when business began operation or source removed.  If the source has been removed, there may be other options.</a:t>
            </a:r>
          </a:p>
          <a:p>
            <a:pPr algn="just" eaLnBrk="1" fontAlgn="auto" hangingPunct="1">
              <a:spcAft>
                <a:spcPts val="0"/>
              </a:spcAft>
              <a:buFont typeface="Wingdings" panose="05000000000000000000" pitchFamily="2" charset="2"/>
              <a:buChar char="ü"/>
              <a:defRPr/>
            </a:pPr>
            <a:r>
              <a:rPr lang="en-US" sz="2000" b="0" dirty="0" smtClean="0"/>
              <a:t>Models with only 1 well have been submitted.  At a minimum there should be 2 wells and if only 2 wells, justification needs to be provided.  3 wells (or more) are preferred.</a:t>
            </a:r>
          </a:p>
          <a:p>
            <a:pPr algn="just" eaLnBrk="1" fontAlgn="auto" hangingPunct="1">
              <a:spcAft>
                <a:spcPts val="0"/>
              </a:spcAft>
              <a:buFont typeface="Wingdings" panose="05000000000000000000" pitchFamily="2" charset="2"/>
              <a:buChar char="ü"/>
              <a:defRPr/>
            </a:pPr>
            <a:r>
              <a:rPr lang="en-US" sz="2000" b="0" dirty="0" smtClean="0"/>
              <a:t>Wells in the centerline of the plume (POD) should be used for calibration and as POD wells during performance monitoring.</a:t>
            </a:r>
          </a:p>
          <a:p>
            <a:pPr algn="just" eaLnBrk="1" fontAlgn="auto" hangingPunct="1">
              <a:spcAft>
                <a:spcPts val="0"/>
              </a:spcAft>
              <a:buFont typeface="Wingdings" panose="05000000000000000000" pitchFamily="2" charset="2"/>
              <a:buChar char="ü"/>
              <a:defRPr/>
            </a:pPr>
            <a:r>
              <a:rPr lang="en-US" sz="2000" b="0" dirty="0" smtClean="0"/>
              <a:t>For each model run, the corresponding screen shots are not provided as paper copies for all VOCs.</a:t>
            </a:r>
          </a:p>
          <a:p>
            <a:pPr algn="just" eaLnBrk="1" fontAlgn="auto" hangingPunct="1">
              <a:spcAft>
                <a:spcPts val="0"/>
              </a:spcAft>
              <a:buFont typeface="Wingdings" panose="05000000000000000000" pitchFamily="2" charset="2"/>
              <a:buChar char="ü"/>
              <a:defRPr/>
            </a:pPr>
            <a:r>
              <a:rPr lang="en-US" sz="2000" b="0" dirty="0" smtClean="0"/>
              <a:t>Sensitivity analysis is not conducted and no discussion provided.</a:t>
            </a:r>
          </a:p>
          <a:p>
            <a:pPr algn="just" eaLnBrk="1" fontAlgn="auto" hangingPunct="1">
              <a:spcAft>
                <a:spcPts val="0"/>
              </a:spcAft>
              <a:buFont typeface="Wingdings" panose="05000000000000000000" pitchFamily="2" charset="2"/>
              <a:buChar char="ü"/>
              <a:defRPr/>
            </a:pPr>
            <a:r>
              <a:rPr lang="en-US" altLang="en-US" sz="2000" b="0" dirty="0">
                <a:cs typeface="Arial" charset="0"/>
              </a:rPr>
              <a:t>Conclusions relative to modeling </a:t>
            </a:r>
            <a:r>
              <a:rPr lang="en-US" altLang="en-US" sz="2000" b="0" dirty="0" smtClean="0">
                <a:cs typeface="Arial" charset="0"/>
              </a:rPr>
              <a:t>objectives not provided.</a:t>
            </a:r>
            <a:endParaRPr lang="en-US" altLang="en-US" sz="2000" b="0" dirty="0">
              <a:ea typeface="Arial Unicode MS" pitchFamily="34" charset="-128"/>
              <a:cs typeface="Arial Unicode MS" pitchFamily="34" charset="-128"/>
            </a:endParaRPr>
          </a:p>
          <a:p>
            <a:pPr eaLnBrk="1" fontAlgn="auto" hangingPunct="1">
              <a:spcAft>
                <a:spcPts val="0"/>
              </a:spcAft>
              <a:buFont typeface="Arial" panose="020B0604020202020204" pitchFamily="34" charset="0"/>
              <a:buChar char="•"/>
              <a:defRPr/>
            </a:pPr>
            <a:endParaRPr lang="en-US" b="0" dirty="0" smtClean="0"/>
          </a:p>
          <a:p>
            <a:pPr eaLnBrk="1" fontAlgn="auto" hangingPunct="1">
              <a:spcAft>
                <a:spcPts val="0"/>
              </a:spcAft>
              <a:buFont typeface="Arial" panose="020B0604020202020204" pitchFamily="34" charset="0"/>
              <a:buChar char="•"/>
              <a:defRPr/>
            </a:pPr>
            <a:endParaRPr lang="en-US" b="0" dirty="0"/>
          </a:p>
        </p:txBody>
      </p:sp>
      <p:sp>
        <p:nvSpPr>
          <p:cNvPr id="20484" name="TextBox 26"/>
          <p:cNvSpPr txBox="1">
            <a:spLocks noChangeArrowheads="1"/>
          </p:cNvSpPr>
          <p:nvPr/>
        </p:nvSpPr>
        <p:spPr bwMode="auto">
          <a:xfrm>
            <a:off x="914400" y="1143000"/>
            <a:ext cx="7696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latin typeface="Franklin Gothic Book"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p:txBody>
          <a:bodyPr/>
          <a:lstStyle/>
          <a:p>
            <a:pPr eaLnBrk="1" hangingPunct="1">
              <a:spcAft>
                <a:spcPct val="30000"/>
              </a:spcAft>
              <a:buFontTx/>
              <a:buChar char="•"/>
            </a:pPr>
            <a:endParaRPr lang="en-US" altLang="en-US" dirty="0" smtClean="0"/>
          </a:p>
          <a:p>
            <a:pPr eaLnBrk="1" hangingPunct="1">
              <a:buFont typeface="Arial" charset="0"/>
              <a:buChar char="•"/>
            </a:pPr>
            <a:endParaRPr lang="en-US" altLang="en-US" b="0" dirty="0" smtClean="0"/>
          </a:p>
        </p:txBody>
      </p:sp>
      <p:sp>
        <p:nvSpPr>
          <p:cNvPr id="22531" name="TextBox 26"/>
          <p:cNvSpPr txBox="1">
            <a:spLocks noChangeArrowheads="1"/>
          </p:cNvSpPr>
          <p:nvPr/>
        </p:nvSpPr>
        <p:spPr bwMode="auto">
          <a:xfrm>
            <a:off x="497958" y="2180487"/>
            <a:ext cx="7696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400" b="1" dirty="0">
                <a:latin typeface="Franklin Gothic Book" pitchFamily="34" charset="0"/>
              </a:rPr>
              <a:t>Questions??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Groundwater Modeling Guidance</a:t>
            </a:r>
            <a:endParaRPr lang="en-US" dirty="0"/>
          </a:p>
        </p:txBody>
      </p:sp>
      <p:sp>
        <p:nvSpPr>
          <p:cNvPr id="3" name="Content Placeholder 2"/>
          <p:cNvSpPr>
            <a:spLocks noGrp="1"/>
          </p:cNvSpPr>
          <p:nvPr>
            <p:ph idx="1"/>
          </p:nvPr>
        </p:nvSpPr>
        <p:spPr>
          <a:xfrm>
            <a:off x="609600" y="1066800"/>
            <a:ext cx="7772400" cy="4572000"/>
          </a:xfrm>
        </p:spPr>
        <p:txBody>
          <a:bodyPr rtlCol="0">
            <a:normAutofit/>
          </a:bodyPr>
          <a:lstStyle/>
          <a:p>
            <a:pPr marL="63500" indent="-63500" algn="just" eaLnBrk="1" fontAlgn="auto" hangingPunct="1">
              <a:spcAft>
                <a:spcPts val="0"/>
              </a:spcAft>
              <a:buFont typeface="Arial" pitchFamily="34" charset="0"/>
              <a:buNone/>
              <a:defRPr/>
            </a:pPr>
            <a:r>
              <a:rPr lang="en-US" sz="2000" b="0" dirty="0" smtClean="0"/>
              <a:t> General </a:t>
            </a:r>
            <a:r>
              <a:rPr lang="en-US" sz="2000" b="0" dirty="0"/>
              <a:t>guidelines for the application of groundwater contaminant fate </a:t>
            </a:r>
            <a:r>
              <a:rPr lang="en-US" sz="2000" b="0" dirty="0" smtClean="0"/>
              <a:t>and transport models recently finalized.  Document is for guidance only for </a:t>
            </a:r>
            <a:r>
              <a:rPr lang="en-US" sz="2000" b="0" dirty="0"/>
              <a:t>use at sites with groundwater contamination that are subject to regulation by the Georgia Environmental Protection Division (EPD) under the following statutes:</a:t>
            </a:r>
          </a:p>
          <a:p>
            <a:pPr marL="630936" lvl="3" indent="-164592" algn="just" eaLnBrk="1" fontAlgn="auto" hangingPunct="1">
              <a:spcAft>
                <a:spcPts val="0"/>
              </a:spcAft>
              <a:buFont typeface="Arial" panose="020B0604020202020204" pitchFamily="34" charset="0"/>
              <a:buChar char="•"/>
              <a:defRPr/>
            </a:pPr>
            <a:r>
              <a:rPr lang="en-US" sz="1800" dirty="0"/>
              <a:t>Federal Resource Conservation and Recovery Act (RCRA)</a:t>
            </a:r>
          </a:p>
          <a:p>
            <a:pPr marL="630936" lvl="3" indent="-164592" eaLnBrk="1" fontAlgn="auto" hangingPunct="1">
              <a:spcAft>
                <a:spcPts val="0"/>
              </a:spcAft>
              <a:buFont typeface="Arial" panose="020B0604020202020204" pitchFamily="34" charset="0"/>
              <a:buChar char="•"/>
              <a:defRPr/>
            </a:pPr>
            <a:r>
              <a:rPr lang="en-US" sz="1800" dirty="0"/>
              <a:t>Federal Comprehensive Environmental Response, Compensation, and Liability Act (CERCLA) </a:t>
            </a:r>
          </a:p>
          <a:p>
            <a:pPr marL="630936" lvl="3" indent="-164592" eaLnBrk="1" fontAlgn="auto" hangingPunct="1">
              <a:spcAft>
                <a:spcPts val="0"/>
              </a:spcAft>
              <a:buFont typeface="Arial" panose="020B0604020202020204" pitchFamily="34" charset="0"/>
              <a:buChar char="•"/>
              <a:defRPr/>
            </a:pPr>
            <a:r>
              <a:rPr lang="en-US" sz="1800" dirty="0"/>
              <a:t>Georgia Hazardous Waste Management Act,  O.C.G.A. 12-8-60</a:t>
            </a:r>
          </a:p>
          <a:p>
            <a:pPr marL="630936" lvl="3" indent="-164592" eaLnBrk="1" fontAlgn="auto" hangingPunct="1">
              <a:spcAft>
                <a:spcPts val="0"/>
              </a:spcAft>
              <a:buFont typeface="Arial" panose="020B0604020202020204" pitchFamily="34" charset="0"/>
              <a:buChar char="•"/>
              <a:defRPr/>
            </a:pPr>
            <a:r>
              <a:rPr lang="en-US" sz="1800" dirty="0"/>
              <a:t>Georgia Hazardous Site Response Act (HSRA), </a:t>
            </a:r>
            <a:r>
              <a:rPr lang="en-US" sz="1800" dirty="0">
                <a:hlinkClick r:id="rId3"/>
              </a:rPr>
              <a:t>O.C.G.A. 12-8-90</a:t>
            </a:r>
            <a:endParaRPr lang="en-US" sz="1800" dirty="0"/>
          </a:p>
          <a:p>
            <a:pPr marL="630936" lvl="3" indent="-164592" eaLnBrk="1" fontAlgn="auto" hangingPunct="1">
              <a:spcAft>
                <a:spcPts val="0"/>
              </a:spcAft>
              <a:buFont typeface="Arial" panose="020B0604020202020204" pitchFamily="34" charset="0"/>
              <a:buChar char="•"/>
              <a:defRPr/>
            </a:pPr>
            <a:r>
              <a:rPr lang="en-US" sz="1800" dirty="0"/>
              <a:t>Georgia Voluntary Remediation Program Act (VRPA), O.C.G.A. 12-8-100</a:t>
            </a:r>
          </a:p>
          <a:p>
            <a:pPr marL="630936" lvl="3" indent="-164592" eaLnBrk="1" fontAlgn="auto" hangingPunct="1">
              <a:spcAft>
                <a:spcPts val="0"/>
              </a:spcAft>
              <a:buFont typeface="Arial" panose="020B0604020202020204" pitchFamily="34" charset="0"/>
              <a:buChar char="•"/>
              <a:defRPr/>
            </a:pPr>
            <a:r>
              <a:rPr lang="en-US" sz="1800" dirty="0"/>
              <a:t>Georgia Brownfield Act, </a:t>
            </a:r>
            <a:r>
              <a:rPr lang="en-US" sz="1800" dirty="0">
                <a:hlinkClick r:id="rId3"/>
              </a:rPr>
              <a:t>O.C.G.A. 12-8-200</a:t>
            </a:r>
            <a:endParaRPr lang="en-US" sz="1800" dirty="0"/>
          </a:p>
          <a:p>
            <a:pPr marL="630936" lvl="3" indent="-164592" eaLnBrk="1" fontAlgn="auto" hangingPunct="1">
              <a:spcAft>
                <a:spcPts val="0"/>
              </a:spcAft>
              <a:buFont typeface="Arial" panose="020B0604020202020204" pitchFamily="34" charset="0"/>
              <a:buChar char="•"/>
              <a:defRPr/>
            </a:pPr>
            <a:r>
              <a:rPr lang="en-US" sz="1800" dirty="0"/>
              <a:t>Georgia Underground Storage Tank Act, </a:t>
            </a:r>
            <a:r>
              <a:rPr lang="en-US" sz="1800" dirty="0">
                <a:hlinkClick r:id="rId3"/>
              </a:rPr>
              <a:t>O.C.G.A. 12-13-1</a:t>
            </a:r>
            <a:r>
              <a:rPr lang="en-US" sz="1800" dirty="0"/>
              <a:t> </a:t>
            </a:r>
          </a:p>
          <a:p>
            <a:pPr marL="630936" lvl="3" indent="-164592" eaLnBrk="1" fontAlgn="auto" hangingPunct="1">
              <a:spcAft>
                <a:spcPts val="0"/>
              </a:spcAft>
              <a:buFont typeface="Arial" panose="020B0604020202020204" pitchFamily="34" charset="0"/>
              <a:buChar char="•"/>
              <a:defRPr/>
            </a:pPr>
            <a:r>
              <a:rPr lang="en-US" sz="1800" dirty="0"/>
              <a:t>Georgia Solid Waste Management Act., O.C.G.A. 12-8-20</a:t>
            </a:r>
          </a:p>
          <a:p>
            <a:pPr eaLnBrk="1" fontAlgn="auto" hangingPunct="1">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Groundwater Modeling Guidance</a:t>
            </a:r>
            <a:endParaRPr lang="en-US" dirty="0"/>
          </a:p>
        </p:txBody>
      </p:sp>
      <p:sp>
        <p:nvSpPr>
          <p:cNvPr id="3" name="Content Placeholder 2"/>
          <p:cNvSpPr>
            <a:spLocks noGrp="1"/>
          </p:cNvSpPr>
          <p:nvPr>
            <p:ph idx="1"/>
          </p:nvPr>
        </p:nvSpPr>
        <p:spPr>
          <a:xfrm>
            <a:off x="609600" y="1176338"/>
            <a:ext cx="7924800" cy="4691062"/>
          </a:xfrm>
        </p:spPr>
        <p:txBody>
          <a:bodyPr rtlCol="0">
            <a:normAutofit fontScale="92500" lnSpcReduction="10000"/>
          </a:bodyPr>
          <a:lstStyle/>
          <a:p>
            <a:pPr algn="just" eaLnBrk="1" fontAlgn="auto" hangingPunct="1">
              <a:spcAft>
                <a:spcPts val="0"/>
              </a:spcAft>
              <a:buFont typeface="Arial" panose="020B0604020202020204" pitchFamily="34" charset="0"/>
              <a:buChar char="•"/>
              <a:defRPr/>
            </a:pPr>
            <a:r>
              <a:rPr lang="en-US" sz="2400" b="0" dirty="0" smtClean="0"/>
              <a:t>The </a:t>
            </a:r>
            <a:r>
              <a:rPr lang="en-US" sz="2400" b="0" dirty="0"/>
              <a:t>guidance </a:t>
            </a:r>
            <a:r>
              <a:rPr lang="en-US" sz="2400" b="0" i="1" dirty="0"/>
              <a:t>is </a:t>
            </a:r>
            <a:r>
              <a:rPr lang="en-US" sz="2400" i="1" dirty="0"/>
              <a:t>not a substitute for professional judgment</a:t>
            </a:r>
            <a:r>
              <a:rPr lang="en-US" sz="2400" b="0" dirty="0"/>
              <a:t>, which must be applied in the selection and application of fate and transport modeling, </a:t>
            </a:r>
            <a:r>
              <a:rPr lang="en-US" sz="2400" b="0" i="1" dirty="0"/>
              <a:t>nor </a:t>
            </a:r>
            <a:r>
              <a:rPr lang="en-US" sz="2400" i="1" dirty="0"/>
              <a:t>does it advocate modeling over the collection and interpretation of quality media-specific site </a:t>
            </a:r>
            <a:r>
              <a:rPr lang="en-US" sz="2400" i="1" dirty="0" smtClean="0"/>
              <a:t>data</a:t>
            </a:r>
            <a:r>
              <a:rPr lang="en-US" sz="2400" b="0" dirty="0" smtClean="0"/>
              <a:t>. </a:t>
            </a:r>
          </a:p>
          <a:p>
            <a:pPr algn="just" eaLnBrk="1" fontAlgn="auto" hangingPunct="1">
              <a:spcAft>
                <a:spcPts val="0"/>
              </a:spcAft>
              <a:buFont typeface="Arial" panose="020B0604020202020204" pitchFamily="34" charset="0"/>
              <a:buChar char="•"/>
              <a:defRPr/>
            </a:pPr>
            <a:r>
              <a:rPr lang="en-US" sz="2400" b="0" dirty="0"/>
              <a:t>All corrective action methods may be considered under the </a:t>
            </a:r>
            <a:r>
              <a:rPr lang="en-US" sz="2400" b="0" dirty="0" smtClean="0"/>
              <a:t>Voluntary Remediation Program. Compliance with site-specific cleanup standards may be determined on the basis of accepted fate and transport models per the Voluntary </a:t>
            </a:r>
            <a:r>
              <a:rPr lang="en-US" sz="2400" b="0" dirty="0"/>
              <a:t>Remediation </a:t>
            </a:r>
            <a:r>
              <a:rPr lang="en-US" sz="2400" b="0" dirty="0" smtClean="0"/>
              <a:t>Program standards </a:t>
            </a:r>
            <a:r>
              <a:rPr lang="en-US" sz="2400" b="0" dirty="0"/>
              <a:t>and policies</a:t>
            </a:r>
            <a:r>
              <a:rPr lang="en-US" sz="2400" b="0" dirty="0" smtClean="0"/>
              <a:t> outlined in </a:t>
            </a:r>
            <a:r>
              <a:rPr lang="en-US" sz="2400" b="0" dirty="0"/>
              <a:t>OCGA </a:t>
            </a:r>
            <a:r>
              <a:rPr lang="en-US" sz="2400" b="0" dirty="0" smtClean="0"/>
              <a:t>12-8-108. </a:t>
            </a:r>
          </a:p>
          <a:p>
            <a:pPr algn="just" eaLnBrk="1" fontAlgn="auto" hangingPunct="1">
              <a:spcAft>
                <a:spcPts val="0"/>
              </a:spcAft>
              <a:buFont typeface="Arial" panose="020B0604020202020204" pitchFamily="34" charset="0"/>
              <a:buChar char="•"/>
              <a:defRPr/>
            </a:pPr>
            <a:r>
              <a:rPr lang="en-US" sz="2400" b="0" dirty="0" smtClean="0"/>
              <a:t>The Guidance will be posted on the EPD website by end of October - the link will be sent to all attendees when it is posted. </a:t>
            </a:r>
            <a:endParaRPr lang="en-US" sz="2400" b="0" u="sng"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Groundwater Modeling – General observations</a:t>
            </a:r>
            <a:endParaRPr lang="en-US" dirty="0"/>
          </a:p>
        </p:txBody>
      </p:sp>
      <p:sp>
        <p:nvSpPr>
          <p:cNvPr id="6147" name="Content Placeholder 2"/>
          <p:cNvSpPr>
            <a:spLocks noGrp="1"/>
          </p:cNvSpPr>
          <p:nvPr>
            <p:ph idx="1"/>
          </p:nvPr>
        </p:nvSpPr>
        <p:spPr>
          <a:xfrm>
            <a:off x="609600" y="1252538"/>
            <a:ext cx="7924800" cy="4691062"/>
          </a:xfrm>
        </p:spPr>
        <p:txBody>
          <a:bodyPr/>
          <a:lstStyle/>
          <a:p>
            <a:pPr marL="0" indent="0" algn="just" eaLnBrk="1" hangingPunct="1"/>
            <a:endParaRPr lang="en-US" altLang="en-US" sz="2000" dirty="0" smtClean="0"/>
          </a:p>
          <a:p>
            <a:pPr marL="0" indent="0" algn="just" eaLnBrk="1" hangingPunct="1"/>
            <a:r>
              <a:rPr lang="en-US" altLang="en-US" sz="2000" dirty="0" smtClean="0"/>
              <a:t>The quality of the output is directly related to the quality of the input.  </a:t>
            </a:r>
            <a:r>
              <a:rPr lang="en-US" altLang="en-US" sz="2000" b="0" i="1" dirty="0" smtClean="0"/>
              <a:t>The  preliminary conceptual site model, submitted with VRP application, should be continually updated as the investigation and remediation progresses.</a:t>
            </a:r>
          </a:p>
          <a:p>
            <a:pPr marL="0" indent="0" algn="just" eaLnBrk="1" hangingPunct="1"/>
            <a:r>
              <a:rPr lang="en-US" altLang="en-US" sz="2000" b="0" dirty="0" smtClean="0"/>
              <a:t>Key questions to ask when fate and transport modeling identified as part of a site remedy:</a:t>
            </a:r>
          </a:p>
          <a:p>
            <a:pPr marL="0" indent="0" algn="just" eaLnBrk="1" hangingPunct="1"/>
            <a:r>
              <a:rPr lang="en-US" altLang="en-US" sz="2000" dirty="0" smtClean="0"/>
              <a:t>1.  Will groundwater contaminants reach sensitive receptors at unacceptably high concentrations?</a:t>
            </a:r>
          </a:p>
          <a:p>
            <a:pPr marL="0" indent="0" algn="just" eaLnBrk="1" hangingPunct="1"/>
            <a:r>
              <a:rPr lang="en-US" altLang="en-US" sz="2000" i="1" dirty="0" smtClean="0"/>
              <a:t>If YES, when in the future will it impact receptors – that data should define performance monitoring period.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521575" cy="549275"/>
          </a:xfrm>
        </p:spPr>
        <p:txBody>
          <a:bodyPr/>
          <a:lstStyle/>
          <a:p>
            <a:pPr algn="ctr" eaLnBrk="1" fontAlgn="auto" hangingPunct="1">
              <a:spcBef>
                <a:spcPct val="50000"/>
              </a:spcBef>
              <a:spcAft>
                <a:spcPts val="0"/>
              </a:spcAft>
              <a:defRPr/>
            </a:pPr>
            <a:r>
              <a:rPr lang="en-US" altLang="en-US" dirty="0">
                <a:solidFill>
                  <a:schemeClr val="tx2"/>
                </a:solidFill>
                <a:cs typeface="Arial" charset="0"/>
              </a:rPr>
              <a:t>Does the EPD have a list of approved groundwater models?</a:t>
            </a:r>
            <a:endParaRPr lang="en-US" altLang="en-US" dirty="0">
              <a:solidFill>
                <a:schemeClr val="tx2"/>
              </a:solidFill>
              <a:ea typeface="Arial Unicode MS" pitchFamily="34" charset="-128"/>
              <a:cs typeface="Arial Unicode MS" pitchFamily="34" charset="-128"/>
            </a:endParaRPr>
          </a:p>
        </p:txBody>
      </p:sp>
      <p:sp>
        <p:nvSpPr>
          <p:cNvPr id="7171" name="Content Placeholder 2"/>
          <p:cNvSpPr>
            <a:spLocks noGrp="1"/>
          </p:cNvSpPr>
          <p:nvPr>
            <p:ph idx="1"/>
          </p:nvPr>
        </p:nvSpPr>
        <p:spPr>
          <a:xfrm>
            <a:off x="685800" y="1404938"/>
            <a:ext cx="7696200" cy="4310062"/>
          </a:xfrm>
        </p:spPr>
        <p:txBody>
          <a:bodyPr/>
          <a:lstStyle/>
          <a:p>
            <a:pPr algn="just" eaLnBrk="1" hangingPunct="1"/>
            <a:r>
              <a:rPr lang="en-US" altLang="en-US" sz="2000" dirty="0" smtClean="0"/>
              <a:t>Not really.  </a:t>
            </a:r>
            <a:r>
              <a:rPr lang="en-US" altLang="en-US" sz="2000" b="0" dirty="0" smtClean="0"/>
              <a:t>EPD does however offer these guidelines:</a:t>
            </a:r>
          </a:p>
          <a:p>
            <a:pPr algn="just" eaLnBrk="1" hangingPunct="1">
              <a:buFont typeface="Arial" charset="0"/>
              <a:buChar char="•"/>
            </a:pPr>
            <a:r>
              <a:rPr lang="en-US" altLang="en-US" sz="2000" b="0" dirty="0" smtClean="0"/>
              <a:t>Preference is for readily available, widely distributed, and  generally accepted models </a:t>
            </a:r>
          </a:p>
          <a:p>
            <a:pPr algn="just" eaLnBrk="1" hangingPunct="1">
              <a:buFont typeface="Arial" charset="0"/>
              <a:buChar char="•"/>
            </a:pPr>
            <a:r>
              <a:rPr lang="en-US" altLang="en-US" sz="2000" b="0" dirty="0" smtClean="0"/>
              <a:t>Prefer public domain models over proprietary -- most were developed by or for government agencies such as EPD, USGS, and USDoD.  Consequently they have  been subjected to peer review and have case histories outlining their limitations and drawbacks.</a:t>
            </a:r>
          </a:p>
          <a:p>
            <a:pPr algn="just" eaLnBrk="1" hangingPunct="1">
              <a:buFont typeface="Arial" charset="0"/>
              <a:buChar char="•"/>
            </a:pPr>
            <a:r>
              <a:rPr lang="en-US" altLang="en-US" sz="2000" b="0" dirty="0" smtClean="0"/>
              <a:t>EPD may consider models developed using other software, if documentation is provided demonstrating the software has been verified, peer-reviewed and well documented</a:t>
            </a:r>
          </a:p>
          <a:p>
            <a:pPr algn="just" eaLnBrk="1" hangingPunct="1">
              <a:buFont typeface="Arial" charset="0"/>
              <a:buChar char="•"/>
            </a:pPr>
            <a:r>
              <a:rPr lang="en-US" altLang="en-US" sz="2000" b="0" dirty="0" smtClean="0"/>
              <a:t>EPD Compliance Officer and/or Geologist should be provided with enough data to run the model, to confirm it can be replicated.</a:t>
            </a:r>
          </a:p>
          <a:p>
            <a:pPr eaLnBrk="1" hangingPunct="1"/>
            <a:endParaRPr lang="en-US" altLang="en-US" sz="20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altLang="en-US" dirty="0">
                <a:solidFill>
                  <a:schemeClr val="tx2"/>
                </a:solidFill>
              </a:rPr>
              <a:t>Commonly Used Fate and Transport Models for Groundwater</a:t>
            </a:r>
            <a:endParaRPr lang="en-US" dirty="0"/>
          </a:p>
        </p:txBody>
      </p:sp>
      <p:sp>
        <p:nvSpPr>
          <p:cNvPr id="3" name="Content Placeholder 2"/>
          <p:cNvSpPr>
            <a:spLocks noGrp="1"/>
          </p:cNvSpPr>
          <p:nvPr>
            <p:ph idx="1"/>
          </p:nvPr>
        </p:nvSpPr>
        <p:spPr>
          <a:xfrm>
            <a:off x="762000" y="1143000"/>
            <a:ext cx="7696200" cy="4648200"/>
          </a:xfrm>
        </p:spPr>
        <p:txBody>
          <a:bodyPr rtlCol="0">
            <a:noAutofit/>
          </a:bodyPr>
          <a:lstStyle/>
          <a:p>
            <a:pPr marL="0" indent="0" algn="just" eaLnBrk="1" fontAlgn="auto" hangingPunct="1">
              <a:spcAft>
                <a:spcPts val="0"/>
              </a:spcAft>
              <a:buFont typeface="Arial" pitchFamily="34" charset="0"/>
              <a:buNone/>
              <a:defRPr/>
            </a:pPr>
            <a:r>
              <a:rPr lang="en-US" sz="2000" u="sng" dirty="0" smtClean="0"/>
              <a:t>Analytical</a:t>
            </a:r>
          </a:p>
          <a:p>
            <a:pPr marL="0" indent="0" algn="just" eaLnBrk="1" fontAlgn="auto" hangingPunct="1">
              <a:spcAft>
                <a:spcPts val="0"/>
              </a:spcAft>
              <a:buFont typeface="Arial" pitchFamily="34" charset="0"/>
              <a:buNone/>
              <a:defRPr/>
            </a:pPr>
            <a:r>
              <a:rPr lang="en-US" sz="2000" b="0" dirty="0" smtClean="0"/>
              <a:t>Analytical models typically assume uniform hydrogeologic and environmental conditions throughout the site.  Largely appropriate for less complicated sites.</a:t>
            </a:r>
          </a:p>
          <a:p>
            <a:pPr marL="0" indent="0" algn="just" eaLnBrk="1" fontAlgn="auto" hangingPunct="1">
              <a:spcAft>
                <a:spcPts val="0"/>
              </a:spcAft>
              <a:buFont typeface="Arial" pitchFamily="34" charset="0"/>
              <a:buNone/>
              <a:defRPr/>
            </a:pPr>
            <a:r>
              <a:rPr lang="en-US" sz="1800" b="0" dirty="0" smtClean="0"/>
              <a:t>Examples:  Bioscreen, RemCHLOR (Remediation </a:t>
            </a:r>
            <a:r>
              <a:rPr lang="en-US" sz="1800" b="0" dirty="0"/>
              <a:t>Evaluation Model for Chlorinated </a:t>
            </a:r>
            <a:r>
              <a:rPr lang="en-US" sz="1800" b="0" dirty="0" smtClean="0"/>
              <a:t>Solvents), and Biochlor</a:t>
            </a:r>
          </a:p>
          <a:p>
            <a:pPr marL="0" indent="0" eaLnBrk="1" fontAlgn="auto" hangingPunct="1">
              <a:spcAft>
                <a:spcPts val="0"/>
              </a:spcAft>
              <a:buFont typeface="Arial" pitchFamily="34" charset="0"/>
              <a:buNone/>
              <a:defRPr/>
            </a:pPr>
            <a:r>
              <a:rPr lang="en-US" sz="2000" u="sng" dirty="0" smtClean="0"/>
              <a:t>Numerical</a:t>
            </a:r>
            <a:r>
              <a:rPr lang="en-US" sz="2000" dirty="0" smtClean="0"/>
              <a:t> </a:t>
            </a:r>
          </a:p>
          <a:p>
            <a:pPr marL="0" indent="0" algn="just" eaLnBrk="1" fontAlgn="auto" hangingPunct="1">
              <a:spcAft>
                <a:spcPts val="0"/>
              </a:spcAft>
              <a:buFont typeface="Arial" pitchFamily="34" charset="0"/>
              <a:buNone/>
              <a:defRPr/>
            </a:pPr>
            <a:r>
              <a:rPr lang="en-US" sz="2000" b="0" dirty="0" smtClean="0"/>
              <a:t>Numerical models generally allow for variation of hydrogeological and environmental conditions throughout the site.  Generally more applicable to sites where the field </a:t>
            </a:r>
            <a:r>
              <a:rPr lang="en-US" sz="2000" b="0" dirty="0"/>
              <a:t>data show that groundwater flow or contaminant fate and transport processes are relatively </a:t>
            </a:r>
            <a:r>
              <a:rPr lang="en-US" sz="2000" b="0" dirty="0" smtClean="0"/>
              <a:t>complex.</a:t>
            </a:r>
          </a:p>
          <a:p>
            <a:pPr marL="0" indent="0" eaLnBrk="1" fontAlgn="auto" hangingPunct="1">
              <a:spcAft>
                <a:spcPts val="0"/>
              </a:spcAft>
              <a:buFont typeface="Arial" pitchFamily="34" charset="0"/>
              <a:buNone/>
              <a:defRPr/>
            </a:pPr>
            <a:r>
              <a:rPr lang="en-US" sz="1800" b="0" dirty="0" smtClean="0"/>
              <a:t>Examples:  MOD</a:t>
            </a:r>
            <a:r>
              <a:rPr lang="en-US" sz="2000" b="0" dirty="0" smtClean="0"/>
              <a:t>FLOW with Contaminant Transport Model such as MT3D or RT3D</a:t>
            </a:r>
            <a:endParaRPr lang="en-US" sz="2000" b="0" dirty="0"/>
          </a:p>
          <a:p>
            <a:pPr eaLnBrk="1" fontAlgn="auto" hangingPunct="1">
              <a:spcAft>
                <a:spcPts val="0"/>
              </a:spcAft>
              <a:buFont typeface="Arial" pitchFamily="34" charset="0"/>
              <a:buNone/>
              <a:defRPr/>
            </a:pPr>
            <a:r>
              <a:rPr lang="en-US" sz="2400" b="0" dirty="0" smtClean="0"/>
              <a:t> </a:t>
            </a:r>
            <a:r>
              <a:rPr lang="en-US" sz="2400" b="0" u="sng" dirty="0" smtClean="0"/>
              <a:t> </a:t>
            </a:r>
            <a:endParaRPr lang="en-US" sz="2400" b="0" u="sng"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325" y="441325"/>
            <a:ext cx="7521575" cy="549275"/>
          </a:xfrm>
        </p:spPr>
        <p:txBody>
          <a:bodyPr/>
          <a:lstStyle/>
          <a:p>
            <a:pPr algn="ctr" eaLnBrk="1" fontAlgn="auto" hangingPunct="1">
              <a:spcAft>
                <a:spcPts val="0"/>
              </a:spcAft>
              <a:defRPr/>
            </a:pPr>
            <a:r>
              <a:rPr lang="en-US" altLang="en-US" dirty="0" smtClean="0">
                <a:solidFill>
                  <a:schemeClr val="tx2"/>
                </a:solidFill>
                <a:cs typeface="Arial" charset="0"/>
              </a:rPr>
              <a:t>Considerations when choosing a </a:t>
            </a:r>
            <a:r>
              <a:rPr lang="en-US" dirty="0" smtClean="0"/>
              <a:t>Model</a:t>
            </a:r>
            <a:endParaRPr lang="en-US" dirty="0"/>
          </a:p>
        </p:txBody>
      </p:sp>
      <p:sp>
        <p:nvSpPr>
          <p:cNvPr id="3" name="Content Placeholder 2"/>
          <p:cNvSpPr>
            <a:spLocks noGrp="1"/>
          </p:cNvSpPr>
          <p:nvPr>
            <p:ph idx="1"/>
          </p:nvPr>
        </p:nvSpPr>
        <p:spPr>
          <a:xfrm>
            <a:off x="381000" y="1295400"/>
            <a:ext cx="8229600" cy="3886200"/>
          </a:xfrm>
        </p:spPr>
        <p:txBody>
          <a:bodyPr rtlCol="0">
            <a:normAutofit fontScale="40000" lnSpcReduction="20000"/>
          </a:bodyPr>
          <a:lstStyle/>
          <a:p>
            <a:pPr algn="just" eaLnBrk="1" fontAlgn="auto" hangingPunct="1">
              <a:spcAft>
                <a:spcPct val="75000"/>
              </a:spcAft>
              <a:buFontTx/>
              <a:buAutoNum type="arabicPeriod"/>
              <a:defRPr/>
            </a:pPr>
            <a:endParaRPr lang="en-US" altLang="en-US" sz="4200" b="0" dirty="0" smtClean="0">
              <a:cs typeface="Arial" charset="0"/>
            </a:endParaRPr>
          </a:p>
          <a:p>
            <a:pPr algn="just" eaLnBrk="1" fontAlgn="auto" hangingPunct="1">
              <a:spcAft>
                <a:spcPct val="75000"/>
              </a:spcAft>
              <a:buFontTx/>
              <a:buAutoNum type="arabicPeriod"/>
              <a:defRPr/>
            </a:pPr>
            <a:r>
              <a:rPr lang="en-US" altLang="en-US" sz="4500" b="0" dirty="0" smtClean="0">
                <a:cs typeface="Arial" charset="0"/>
              </a:rPr>
              <a:t>Know what the proposed models assumptions and limitations are.</a:t>
            </a:r>
          </a:p>
          <a:p>
            <a:pPr algn="just" eaLnBrk="1" fontAlgn="auto" hangingPunct="1">
              <a:spcAft>
                <a:spcPct val="75000"/>
              </a:spcAft>
              <a:buFontTx/>
              <a:buAutoNum type="arabicPeriod"/>
              <a:defRPr/>
            </a:pPr>
            <a:r>
              <a:rPr lang="en-US" altLang="en-US" sz="4500" b="0" dirty="0" smtClean="0">
                <a:cs typeface="Arial" charset="0"/>
              </a:rPr>
              <a:t>Is the data set robust enough, i.e., sufficient monitoring points and sampling event data, to construct a representative fate and transport model?</a:t>
            </a:r>
          </a:p>
          <a:p>
            <a:pPr algn="just" eaLnBrk="1" fontAlgn="auto" hangingPunct="1">
              <a:spcAft>
                <a:spcPct val="75000"/>
              </a:spcAft>
              <a:buFontTx/>
              <a:buAutoNum type="arabicPeriod"/>
              <a:defRPr/>
            </a:pPr>
            <a:r>
              <a:rPr lang="en-US" altLang="en-US" sz="4500" b="0" dirty="0" smtClean="0">
                <a:ea typeface="Arial Unicode MS" pitchFamily="34" charset="-128"/>
                <a:cs typeface="Arial Unicode MS" pitchFamily="34" charset="-128"/>
              </a:rPr>
              <a:t>Models typically make assumptions about hydrogeologic and environmental conditions throughout the site.  Is your CSM simple or complex?  Pick the model that works best with your site.</a:t>
            </a:r>
          </a:p>
          <a:p>
            <a:pPr algn="just" eaLnBrk="1" fontAlgn="auto" hangingPunct="1">
              <a:spcBef>
                <a:spcPct val="50000"/>
              </a:spcBef>
              <a:spcAft>
                <a:spcPts val="0"/>
              </a:spcAft>
              <a:buFontTx/>
              <a:buAutoNum type="arabicPeriod"/>
              <a:defRPr/>
            </a:pPr>
            <a:r>
              <a:rPr lang="en-US" altLang="en-US" sz="4500" b="0" dirty="0" smtClean="0"/>
              <a:t>The CSM used </a:t>
            </a:r>
            <a:r>
              <a:rPr lang="en-US" altLang="en-US" sz="4500" b="0" dirty="0"/>
              <a:t>for development of a model should adequately represent the physical and chemical aspects of the hydrological and geochemical processes to be </a:t>
            </a:r>
            <a:r>
              <a:rPr lang="en-US" altLang="en-US" sz="4500" b="0" dirty="0" smtClean="0"/>
              <a:t>modeled.  It should reflect new data and interpretations as they are developed.</a:t>
            </a:r>
            <a:endParaRPr lang="en-US" altLang="en-US" sz="4500" b="0" dirty="0"/>
          </a:p>
          <a:p>
            <a:pPr eaLnBrk="1" fontAlgn="auto" hangingPunct="1">
              <a:spcAft>
                <a:spcPts val="0"/>
              </a:spcAft>
              <a:buFont typeface="Arial" pitchFamily="34" charset="0"/>
              <a:buNone/>
              <a:defRPr/>
            </a:pPr>
            <a:endParaRPr lang="en-US" sz="45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325" y="441325"/>
            <a:ext cx="7521575" cy="549275"/>
          </a:xfrm>
        </p:spPr>
        <p:txBody>
          <a:bodyPr/>
          <a:lstStyle/>
          <a:p>
            <a:pPr algn="ctr" eaLnBrk="1" fontAlgn="auto" hangingPunct="1">
              <a:spcAft>
                <a:spcPts val="0"/>
              </a:spcAft>
              <a:defRPr/>
            </a:pPr>
            <a:r>
              <a:rPr lang="en-US" altLang="en-US" dirty="0" smtClean="0">
                <a:solidFill>
                  <a:schemeClr val="tx2"/>
                </a:solidFill>
                <a:cs typeface="Arial" charset="0"/>
              </a:rPr>
              <a:t>Considerations when choosing a </a:t>
            </a:r>
            <a:r>
              <a:rPr lang="en-US" dirty="0" smtClean="0"/>
              <a:t>Model</a:t>
            </a:r>
            <a:endParaRPr lang="en-US" dirty="0"/>
          </a:p>
        </p:txBody>
      </p:sp>
      <p:sp>
        <p:nvSpPr>
          <p:cNvPr id="3" name="Content Placeholder 2"/>
          <p:cNvSpPr>
            <a:spLocks noGrp="1"/>
          </p:cNvSpPr>
          <p:nvPr>
            <p:ph idx="1"/>
          </p:nvPr>
        </p:nvSpPr>
        <p:spPr>
          <a:xfrm>
            <a:off x="228600" y="1296987"/>
            <a:ext cx="8610600" cy="4799013"/>
          </a:xfrm>
        </p:spPr>
        <p:txBody>
          <a:bodyPr rtlCol="0">
            <a:normAutofit fontScale="32500" lnSpcReduction="20000"/>
          </a:bodyPr>
          <a:lstStyle/>
          <a:p>
            <a:pPr marL="465138" indent="-465138" eaLnBrk="1" fontAlgn="auto" hangingPunct="1">
              <a:lnSpc>
                <a:spcPct val="120000"/>
              </a:lnSpc>
              <a:spcAft>
                <a:spcPct val="75000"/>
              </a:spcAft>
              <a:buFont typeface="Arial" pitchFamily="34" charset="0"/>
              <a:buNone/>
              <a:defRPr/>
            </a:pPr>
            <a:r>
              <a:rPr lang="en-US" altLang="en-US" sz="6200" b="0" dirty="0" smtClean="0">
                <a:cs typeface="Arial" charset="0"/>
              </a:rPr>
              <a:t>5</a:t>
            </a:r>
            <a:r>
              <a:rPr lang="en-US" altLang="en-US" sz="5500" b="0" dirty="0" smtClean="0">
                <a:cs typeface="Arial" charset="0"/>
              </a:rPr>
              <a:t>.    Don’t skimp on collecting site-specific data to get the best representation of site conditions:</a:t>
            </a:r>
          </a:p>
          <a:p>
            <a:pPr marL="577850" lvl="2" indent="-341313" eaLnBrk="1" fontAlgn="auto" hangingPunct="1">
              <a:lnSpc>
                <a:spcPct val="120000"/>
              </a:lnSpc>
              <a:spcAft>
                <a:spcPct val="75000"/>
              </a:spcAft>
              <a:buFont typeface="Wingdings" pitchFamily="2" charset="2"/>
              <a:buNone/>
              <a:defRPr/>
            </a:pPr>
            <a:r>
              <a:rPr lang="en-US" altLang="en-US" sz="5500" dirty="0" smtClean="0">
                <a:cs typeface="Arial" charset="0"/>
              </a:rPr>
              <a:t>    - Slug tests – tend to underestimate permeability.  Surge wells prior to   conducting slug tests to get best permeability.  Do more tests rather than less.</a:t>
            </a:r>
          </a:p>
          <a:p>
            <a:pPr marL="577850" lvl="2" indent="-341313" eaLnBrk="1" fontAlgn="auto" hangingPunct="1">
              <a:lnSpc>
                <a:spcPct val="120000"/>
              </a:lnSpc>
              <a:spcAft>
                <a:spcPct val="75000"/>
              </a:spcAft>
              <a:buFont typeface="Wingdings" pitchFamily="2" charset="2"/>
              <a:buNone/>
              <a:defRPr/>
            </a:pPr>
            <a:r>
              <a:rPr lang="en-US" altLang="en-US" sz="5500" dirty="0" smtClean="0">
                <a:cs typeface="Arial" charset="0"/>
              </a:rPr>
              <a:t>    - </a:t>
            </a:r>
            <a:r>
              <a:rPr lang="en-US" altLang="en-US" sz="5500" b="1" dirty="0" smtClean="0">
                <a:cs typeface="Arial" charset="0"/>
              </a:rPr>
              <a:t>If dealing with organics, collect samples to estimate f</a:t>
            </a:r>
            <a:r>
              <a:rPr lang="en-US" altLang="en-US" sz="5500" b="1" baseline="-25000" dirty="0" smtClean="0">
                <a:cs typeface="Arial" charset="0"/>
              </a:rPr>
              <a:t>oc</a:t>
            </a:r>
            <a:r>
              <a:rPr lang="en-US" altLang="en-US" sz="5500" b="1" dirty="0" smtClean="0">
                <a:cs typeface="Arial" charset="0"/>
              </a:rPr>
              <a:t> (fractional organic carbon) </a:t>
            </a:r>
          </a:p>
          <a:p>
            <a:pPr marL="577850" lvl="2" indent="-577850" eaLnBrk="1" fontAlgn="auto" hangingPunct="1">
              <a:lnSpc>
                <a:spcPct val="120000"/>
              </a:lnSpc>
              <a:spcAft>
                <a:spcPct val="75000"/>
              </a:spcAft>
              <a:buFont typeface="Wingdings" pitchFamily="2" charset="2"/>
              <a:buNone/>
              <a:defRPr/>
            </a:pPr>
            <a:r>
              <a:rPr lang="en-US" altLang="en-US" sz="5500" dirty="0" smtClean="0">
                <a:ea typeface="Arial Unicode MS" pitchFamily="34" charset="-128"/>
                <a:cs typeface="Arial Unicode MS" pitchFamily="34" charset="-128"/>
              </a:rPr>
              <a:t>6.    Accurate source characterization is </a:t>
            </a:r>
            <a:r>
              <a:rPr lang="en-US" altLang="en-US" sz="5500" u="sng" dirty="0" smtClean="0">
                <a:ea typeface="Arial Unicode MS" pitchFamily="34" charset="-128"/>
                <a:cs typeface="Arial Unicode MS" pitchFamily="34" charset="-128"/>
              </a:rPr>
              <a:t>essential</a:t>
            </a:r>
            <a:r>
              <a:rPr lang="en-US" altLang="en-US" sz="5500" dirty="0" smtClean="0">
                <a:ea typeface="Arial Unicode MS" pitchFamily="34" charset="-128"/>
                <a:cs typeface="Arial Unicode MS" pitchFamily="34" charset="-128"/>
              </a:rPr>
              <a:t>.  Models are generally sensitive to  width, depth, and strength of the source area.</a:t>
            </a:r>
          </a:p>
          <a:p>
            <a:pPr marL="465138" indent="-465138" eaLnBrk="1" fontAlgn="auto" hangingPunct="1">
              <a:lnSpc>
                <a:spcPct val="120000"/>
              </a:lnSpc>
              <a:spcBef>
                <a:spcPct val="50000"/>
              </a:spcBef>
              <a:spcAft>
                <a:spcPts val="0"/>
              </a:spcAft>
              <a:buFont typeface="Arial" pitchFamily="34" charset="0"/>
              <a:buNone/>
              <a:defRPr/>
            </a:pPr>
            <a:r>
              <a:rPr lang="en-US" altLang="en-US" sz="5500" b="0" dirty="0" smtClean="0">
                <a:ea typeface="Arial Unicode MS" pitchFamily="34" charset="-128"/>
                <a:cs typeface="Arial Unicode MS" pitchFamily="34" charset="-128"/>
              </a:rPr>
              <a:t>7.    More than one round of sampling data and data from more than one well is required to develop a representative model.</a:t>
            </a:r>
          </a:p>
          <a:p>
            <a:pPr eaLnBrk="1" fontAlgn="auto" hangingPunct="1">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a:t>Construction of the Model</a:t>
            </a:r>
          </a:p>
        </p:txBody>
      </p:sp>
      <p:sp>
        <p:nvSpPr>
          <p:cNvPr id="3" name="Content Placeholder 2"/>
          <p:cNvSpPr>
            <a:spLocks noGrp="1"/>
          </p:cNvSpPr>
          <p:nvPr>
            <p:ph idx="1"/>
          </p:nvPr>
        </p:nvSpPr>
        <p:spPr>
          <a:xfrm>
            <a:off x="838200" y="1295400"/>
            <a:ext cx="7772400" cy="4419600"/>
          </a:xfrm>
        </p:spPr>
        <p:txBody>
          <a:bodyPr rtlCol="0">
            <a:noAutofit/>
          </a:bodyPr>
          <a:lstStyle/>
          <a:p>
            <a:pPr marL="0" indent="0" algn="just" eaLnBrk="1" fontAlgn="auto" hangingPunct="1">
              <a:spcAft>
                <a:spcPts val="0"/>
              </a:spcAft>
              <a:buFont typeface="Arial" pitchFamily="34" charset="0"/>
              <a:buNone/>
              <a:defRPr/>
            </a:pPr>
            <a:r>
              <a:rPr lang="en-US" sz="2000" b="0" dirty="0"/>
              <a:t>The design of the groundwater model should adequately represent </a:t>
            </a:r>
            <a:r>
              <a:rPr lang="en-US" sz="2000" b="0" dirty="0" smtClean="0"/>
              <a:t>both the </a:t>
            </a:r>
            <a:r>
              <a:rPr lang="en-US" sz="2000" b="0" dirty="0"/>
              <a:t>data available </a:t>
            </a:r>
            <a:r>
              <a:rPr lang="en-US" sz="2000" b="0" dirty="0" smtClean="0"/>
              <a:t>and </a:t>
            </a:r>
            <a:r>
              <a:rPr lang="en-US" sz="2000" b="0" dirty="0"/>
              <a:t>the </a:t>
            </a:r>
            <a:r>
              <a:rPr lang="en-US" sz="2000" b="0" dirty="0" smtClean="0"/>
              <a:t>CSM, </a:t>
            </a:r>
            <a:r>
              <a:rPr lang="en-US" sz="2000" b="0" dirty="0"/>
              <a:t>and </a:t>
            </a:r>
            <a:r>
              <a:rPr lang="en-US" sz="2000" b="0" dirty="0" smtClean="0"/>
              <a:t>should meet </a:t>
            </a:r>
            <a:r>
              <a:rPr lang="en-US" sz="2000" b="0" dirty="0"/>
              <a:t>the modeling </a:t>
            </a:r>
            <a:r>
              <a:rPr lang="en-US" sz="2000" b="0" dirty="0" smtClean="0"/>
              <a:t>objectives. </a:t>
            </a:r>
            <a:r>
              <a:rPr lang="en-US" sz="2000" b="0" dirty="0"/>
              <a:t>T</a:t>
            </a:r>
            <a:r>
              <a:rPr lang="en-US" sz="2000" b="0" dirty="0" smtClean="0"/>
              <a:t>he </a:t>
            </a:r>
            <a:r>
              <a:rPr lang="en-US" sz="2000" b="0" dirty="0"/>
              <a:t>model design should include, but not be limited to:</a:t>
            </a:r>
          </a:p>
          <a:p>
            <a:pPr eaLnBrk="1" fontAlgn="auto" hangingPunct="1">
              <a:spcAft>
                <a:spcPts val="0"/>
              </a:spcAft>
              <a:buFont typeface="Arial" panose="020B0604020202020204" pitchFamily="34" charset="0"/>
              <a:buChar char="•"/>
              <a:defRPr/>
            </a:pPr>
            <a:r>
              <a:rPr lang="en-US" sz="2000" b="0" dirty="0" smtClean="0"/>
              <a:t>Model layering</a:t>
            </a:r>
          </a:p>
          <a:p>
            <a:pPr eaLnBrk="1" fontAlgn="auto" hangingPunct="1">
              <a:spcAft>
                <a:spcPts val="0"/>
              </a:spcAft>
              <a:buFont typeface="Arial" panose="020B0604020202020204" pitchFamily="34" charset="0"/>
              <a:buChar char="•"/>
              <a:defRPr/>
            </a:pPr>
            <a:r>
              <a:rPr lang="en-US" sz="2000" b="0" dirty="0" smtClean="0"/>
              <a:t>Aquifer and Confining Unit Properties</a:t>
            </a:r>
          </a:p>
          <a:p>
            <a:pPr eaLnBrk="1" fontAlgn="auto" hangingPunct="1">
              <a:spcAft>
                <a:spcPts val="0"/>
              </a:spcAft>
              <a:buFont typeface="Arial" panose="020B0604020202020204" pitchFamily="34" charset="0"/>
              <a:buChar char="•"/>
              <a:defRPr/>
            </a:pPr>
            <a:r>
              <a:rPr lang="en-US" sz="2000" b="0" dirty="0" smtClean="0"/>
              <a:t>Boundary Conditions</a:t>
            </a:r>
          </a:p>
          <a:p>
            <a:pPr eaLnBrk="1" fontAlgn="auto" hangingPunct="1">
              <a:spcAft>
                <a:spcPts val="0"/>
              </a:spcAft>
              <a:buFont typeface="Arial" panose="020B0604020202020204" pitchFamily="34" charset="0"/>
              <a:buChar char="•"/>
              <a:defRPr/>
            </a:pPr>
            <a:r>
              <a:rPr lang="en-US" sz="2000" b="0" dirty="0" smtClean="0"/>
              <a:t>Aquifer Recharge and Discharge</a:t>
            </a:r>
          </a:p>
          <a:p>
            <a:pPr eaLnBrk="1" fontAlgn="auto" hangingPunct="1">
              <a:spcAft>
                <a:spcPts val="0"/>
              </a:spcAft>
              <a:buFont typeface="Arial" panose="020B0604020202020204" pitchFamily="34" charset="0"/>
              <a:buChar char="•"/>
              <a:defRPr/>
            </a:pPr>
            <a:r>
              <a:rPr lang="en-US" sz="2000" b="0" dirty="0" smtClean="0"/>
              <a:t>Chemical Properties and Transport Processes</a:t>
            </a:r>
          </a:p>
          <a:p>
            <a:pPr eaLnBrk="1" fontAlgn="auto" hangingPunct="1">
              <a:spcAft>
                <a:spcPts val="0"/>
              </a:spcAft>
              <a:buFont typeface="Arial" panose="020B0604020202020204" pitchFamily="34" charset="0"/>
              <a:buChar char="•"/>
              <a:defRPr/>
            </a:pPr>
            <a:r>
              <a:rPr lang="en-US" sz="2000" b="0" dirty="0" smtClean="0"/>
              <a:t>Baseline Stresses</a:t>
            </a:r>
          </a:p>
          <a:p>
            <a:pPr eaLnBrk="1" fontAlgn="auto" hangingPunct="1">
              <a:spcAft>
                <a:spcPts val="0"/>
              </a:spcAft>
              <a:buFont typeface="Arial" panose="020B0604020202020204" pitchFamily="34" charset="0"/>
              <a:buChar char="•"/>
              <a:defRPr/>
            </a:pPr>
            <a:r>
              <a:rPr lang="en-US" sz="2000" b="0" dirty="0" smtClean="0"/>
              <a:t>Steady State or Transient Simulations</a:t>
            </a:r>
            <a:endParaRPr lang="en-US" sz="2000" b="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IEC_Groundwater Modeling presentation_draftCLDa Markup">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GIEC_Groundwater Modeling presentation_draftCLDa Markup</Template>
  <TotalTime>573</TotalTime>
  <Words>1993</Words>
  <Application>Microsoft Office PowerPoint</Application>
  <PresentationFormat>On-screen Show (4:3)</PresentationFormat>
  <Paragraphs>151</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GIEC_Groundwater Modeling presentation_draftCLDa Markup</vt:lpstr>
      <vt:lpstr>PowerPoint Presentation</vt:lpstr>
      <vt:lpstr>Groundwater Modeling Guidance</vt:lpstr>
      <vt:lpstr>Groundwater Modeling Guidance</vt:lpstr>
      <vt:lpstr>Groundwater Modeling – General observations</vt:lpstr>
      <vt:lpstr>Does the EPD have a list of approved groundwater models?</vt:lpstr>
      <vt:lpstr>Commonly Used Fate and Transport Models for Groundwater</vt:lpstr>
      <vt:lpstr>Considerations when choosing a Model</vt:lpstr>
      <vt:lpstr>Considerations when choosing a Model</vt:lpstr>
      <vt:lpstr>Construction of the Model</vt:lpstr>
      <vt:lpstr>Construction of the Model</vt:lpstr>
      <vt:lpstr>Model calibration</vt:lpstr>
      <vt:lpstr>Model calibration</vt:lpstr>
      <vt:lpstr>Sensitivity analysis</vt:lpstr>
      <vt:lpstr>Biochlor</vt:lpstr>
      <vt:lpstr>Groundwater models – relevant site-specific data to collect</vt:lpstr>
      <vt:lpstr>Groundwater Modeling Deliverables</vt:lpstr>
      <vt:lpstr>Groundwater Modeling Deliverables</vt:lpstr>
      <vt:lpstr>Common deficiencies with  groundwater Modeling Deliverables</vt:lpstr>
      <vt:lpstr>PowerPoint Presentation</vt:lpstr>
    </vt:vector>
  </TitlesOfParts>
  <Company>Hillside Hospital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Helpdesk</dc:creator>
  <cp:lastModifiedBy>GIEC</cp:lastModifiedBy>
  <cp:revision>27</cp:revision>
  <cp:lastPrinted>2016-10-14T11:08:45Z</cp:lastPrinted>
  <dcterms:created xsi:type="dcterms:W3CDTF">2016-10-13T15:46:13Z</dcterms:created>
  <dcterms:modified xsi:type="dcterms:W3CDTF">2016-10-14T16:45:49Z</dcterms:modified>
</cp:coreProperties>
</file>