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6" r:id="rId2"/>
    <p:sldId id="260" r:id="rId3"/>
    <p:sldId id="265" r:id="rId4"/>
    <p:sldId id="279" r:id="rId5"/>
    <p:sldId id="281" r:id="rId6"/>
    <p:sldId id="306" r:id="rId7"/>
    <p:sldId id="298" r:id="rId8"/>
    <p:sldId id="299" r:id="rId9"/>
    <p:sldId id="300" r:id="rId10"/>
    <p:sldId id="301" r:id="rId11"/>
    <p:sldId id="303" r:id="rId12"/>
    <p:sldId id="307" r:id="rId13"/>
    <p:sldId id="308" r:id="rId14"/>
    <p:sldId id="309" r:id="rId15"/>
    <p:sldId id="305" r:id="rId16"/>
    <p:sldId id="267"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E4E8"/>
    <a:srgbClr val="FAE04B"/>
    <a:srgbClr val="B1C594"/>
    <a:srgbClr val="5BAFD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83516" autoAdjust="0"/>
  </p:normalViewPr>
  <p:slideViewPr>
    <p:cSldViewPr>
      <p:cViewPr>
        <p:scale>
          <a:sx n="98" d="100"/>
          <a:sy n="98" d="100"/>
        </p:scale>
        <p:origin x="-330" y="-72"/>
      </p:cViewPr>
      <p:guideLst>
        <p:guide orient="horz" pos="4319"/>
        <p:guide pos="5759"/>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8129A70-9819-48F8-B944-16877A8C4BB4}" type="datetimeFigureOut">
              <a:rPr lang="en-US" smtClean="0"/>
              <a:t>12/3/2018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CC200F0-73FB-4298-9A8E-FC03DC46A480}" type="slidenum">
              <a:rPr lang="en-US" smtClean="0"/>
              <a:t>‹#›</a:t>
            </a:fld>
            <a:endParaRPr lang="en-US"/>
          </a:p>
        </p:txBody>
      </p:sp>
    </p:spTree>
    <p:extLst>
      <p:ext uri="{BB962C8B-B14F-4D97-AF65-F5344CB8AC3E}">
        <p14:creationId xmlns:p14="http://schemas.microsoft.com/office/powerpoint/2010/main" val="3302920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A57CA39-5F51-4956-A280-287996B3E4B2}" type="datetimeFigureOut">
              <a:rPr lang="en-US" smtClean="0"/>
              <a:t>12/3/2018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35565CF-B0FF-4775-8592-228EA11CA508}" type="slidenum">
              <a:rPr lang="en-US" smtClean="0"/>
              <a:t>‹#›</a:t>
            </a:fld>
            <a:endParaRPr lang="en-US"/>
          </a:p>
        </p:txBody>
      </p:sp>
    </p:spTree>
    <p:extLst>
      <p:ext uri="{BB962C8B-B14F-4D97-AF65-F5344CB8AC3E}">
        <p14:creationId xmlns:p14="http://schemas.microsoft.com/office/powerpoint/2010/main" val="2752663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5565CF-B0FF-4775-8592-228EA11CA508}" type="slidenum">
              <a:rPr lang="en-US" smtClean="0"/>
              <a:t>1</a:t>
            </a:fld>
            <a:endParaRPr lang="en-US"/>
          </a:p>
        </p:txBody>
      </p:sp>
    </p:spTree>
    <p:extLst>
      <p:ext uri="{BB962C8B-B14F-4D97-AF65-F5344CB8AC3E}">
        <p14:creationId xmlns:p14="http://schemas.microsoft.com/office/powerpoint/2010/main" val="1951943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Key terms to be defined when applying the area averaging approach include exposure domain (ED), exposure unit (EU), exposure point concentration (EPC), and “hot spot” or “source material”.</a:t>
            </a:r>
          </a:p>
          <a:p>
            <a:r>
              <a:rPr lang="en-US" sz="1200" kern="1200" dirty="0" smtClean="0">
                <a:solidFill>
                  <a:schemeClr val="tx1"/>
                </a:solidFill>
                <a:effectLst/>
                <a:latin typeface="+mn-lt"/>
                <a:ea typeface="+mn-ea"/>
                <a:cs typeface="+mn-cs"/>
              </a:rPr>
              <a:t>The ED- the geographic area within which a receptor comes in contact with a contaminated soil during the exposure duration.  Each ED can then be subdivided into smaller EUs based on site specific characteristics. </a:t>
            </a:r>
          </a:p>
          <a:p>
            <a:r>
              <a:rPr lang="en-US" sz="1200" kern="1200" dirty="0" smtClean="0">
                <a:solidFill>
                  <a:schemeClr val="tx1"/>
                </a:solidFill>
                <a:effectLst/>
                <a:latin typeface="+mn-lt"/>
                <a:ea typeface="+mn-ea"/>
                <a:cs typeface="+mn-cs"/>
              </a:rPr>
              <a:t>EUs – Typically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equally sized and spaced volume areas established within the EDs, or they may be based on irregular features of the site which define contaminant transport mechanisms or potential human health/ecological exposure.</a:t>
            </a:r>
          </a:p>
          <a:p>
            <a:r>
              <a:rPr lang="en-US" sz="1200" kern="1200" dirty="0" smtClean="0">
                <a:solidFill>
                  <a:schemeClr val="tx1"/>
                </a:solidFill>
                <a:effectLst/>
                <a:latin typeface="+mn-lt"/>
                <a:ea typeface="+mn-ea"/>
                <a:cs typeface="+mn-cs"/>
              </a:rPr>
              <a:t>EPC</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average concentration of a chemical (within an ED) to which receptors are exposed.  This value is commonly calculated as the 95% UCL of the arithmetic mean and is often used to demonstrate compliance with the direct exposure cleanup criteria. </a:t>
            </a:r>
          </a:p>
          <a:p>
            <a:r>
              <a:rPr lang="en-US" sz="1200" kern="1200" dirty="0" smtClean="0">
                <a:solidFill>
                  <a:schemeClr val="tx1"/>
                </a:solidFill>
                <a:effectLst/>
                <a:latin typeface="+mn-lt"/>
                <a:ea typeface="+mn-ea"/>
                <a:cs typeface="+mn-cs"/>
              </a:rPr>
              <a:t>The successful derivation of a valid EPC may require the following: </a:t>
            </a:r>
          </a:p>
          <a:p>
            <a:r>
              <a:rPr lang="en-US" sz="1200" kern="1200" dirty="0" smtClean="0">
                <a:solidFill>
                  <a:schemeClr val="tx1"/>
                </a:solidFill>
                <a:effectLst/>
                <a:latin typeface="+mn-lt"/>
                <a:ea typeface="+mn-ea"/>
                <a:cs typeface="+mn-cs"/>
              </a:rPr>
              <a:t>A complete characterization of the vertical and horizontal extent of contamination released to the ED; </a:t>
            </a:r>
          </a:p>
          <a:p>
            <a:pPr lvl="0"/>
            <a:r>
              <a:rPr lang="en-US" sz="1200" kern="1200" dirty="0" smtClean="0">
                <a:solidFill>
                  <a:schemeClr val="tx1"/>
                </a:solidFill>
                <a:effectLst/>
                <a:latin typeface="+mn-lt"/>
                <a:ea typeface="+mn-ea"/>
                <a:cs typeface="+mn-cs"/>
              </a:rPr>
              <a:t>Definition of the ED and exposure depth; and </a:t>
            </a:r>
          </a:p>
          <a:p>
            <a:pPr lvl="0"/>
            <a:r>
              <a:rPr lang="en-US" sz="1200" kern="1200" dirty="0" smtClean="0">
                <a:solidFill>
                  <a:schemeClr val="tx1"/>
                </a:solidFill>
                <a:effectLst/>
                <a:latin typeface="+mn-lt"/>
                <a:ea typeface="+mn-ea"/>
                <a:cs typeface="+mn-cs"/>
              </a:rPr>
              <a:t>Collection of a statistically valid data set for each proposed ED (rule of thumb – 10 samples).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source material - While the term “hot spot” is not defined in State regulations, the closest equivalent definition for the purposes of this document would be that of source material.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“any material that includes or contains regulated substances that act or may likely act as a reservoir for migration of regulated substances to groundwater, soil, surface water, or air, or acts as a source for direct exposure”.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VRP Act and the Rules restrictions</a:t>
            </a:r>
            <a:r>
              <a:rPr lang="en-US" sz="1200" kern="1200" baseline="0" dirty="0" smtClean="0">
                <a:solidFill>
                  <a:schemeClr val="tx1"/>
                </a:solidFill>
                <a:effectLst/>
                <a:latin typeface="+mn-lt"/>
                <a:ea typeface="+mn-ea"/>
                <a:cs typeface="+mn-cs"/>
              </a:rPr>
              <a:t> related to</a:t>
            </a:r>
            <a:r>
              <a:rPr lang="en-US" sz="1200" kern="1200" dirty="0" smtClean="0">
                <a:solidFill>
                  <a:schemeClr val="tx1"/>
                </a:solidFill>
                <a:effectLst/>
                <a:latin typeface="+mn-lt"/>
                <a:ea typeface="+mn-ea"/>
                <a:cs typeface="+mn-cs"/>
              </a:rPr>
              <a:t> materials defined as source material and/or free product, and compliance with site-specific cleanup standards that require that source material and/or free product be removed may be satisfied when such material is removed, decontaminated, or otherwise immobilized in the subsurface, to the extent practicable.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35565CF-B0FF-4775-8592-228EA11CA508}" type="slidenum">
              <a:rPr lang="en-US" smtClean="0"/>
              <a:t>10</a:t>
            </a:fld>
            <a:endParaRPr lang="en-US"/>
          </a:p>
        </p:txBody>
      </p:sp>
    </p:spTree>
    <p:extLst>
      <p:ext uri="{BB962C8B-B14F-4D97-AF65-F5344CB8AC3E}">
        <p14:creationId xmlns:p14="http://schemas.microsoft.com/office/powerpoint/2010/main" val="3991233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aseline="0" dirty="0" smtClean="0"/>
              <a:t>I noted earlier that the general applicability of implementing this approach is something that relies on a number of factors, which can hopefully be addressed through establishing a baseline for:</a:t>
            </a:r>
            <a:endParaRPr lang="en-US" sz="1200" u="none" kern="1200" dirty="0" smtClean="0">
              <a:solidFill>
                <a:schemeClr val="tx1"/>
              </a:solidFill>
              <a:effectLst/>
              <a:latin typeface="+mn-lt"/>
              <a:ea typeface="+mn-ea"/>
              <a:cs typeface="+mn-cs"/>
            </a:endParaRPr>
          </a:p>
          <a:p>
            <a:pPr lvl="0"/>
            <a:r>
              <a:rPr lang="en-US" sz="1200" u="sng" kern="1200" dirty="0" smtClean="0">
                <a:solidFill>
                  <a:schemeClr val="tx1"/>
                </a:solidFill>
                <a:effectLst/>
                <a:latin typeface="+mn-lt"/>
                <a:ea typeface="+mn-ea"/>
                <a:cs typeface="+mn-cs"/>
              </a:rPr>
              <a:t>Limiting</a:t>
            </a:r>
            <a:r>
              <a:rPr lang="en-US" sz="1200" u="sng" kern="1200" baseline="0" dirty="0" smtClean="0">
                <a:solidFill>
                  <a:schemeClr val="tx1"/>
                </a:solidFill>
                <a:effectLst/>
                <a:latin typeface="+mn-lt"/>
                <a:ea typeface="+mn-ea"/>
                <a:cs typeface="+mn-cs"/>
              </a:rPr>
              <a:t> Factors</a:t>
            </a:r>
          </a:p>
          <a:p>
            <a:pPr lvl="0"/>
            <a:r>
              <a:rPr lang="en-US" sz="1200" u="sng" kern="1200" dirty="0" smtClean="0">
                <a:solidFill>
                  <a:schemeClr val="tx1"/>
                </a:solidFill>
                <a:effectLst/>
                <a:latin typeface="+mn-lt"/>
                <a:ea typeface="+mn-ea"/>
                <a:cs typeface="+mn-cs"/>
              </a:rPr>
              <a:t>General Criteria</a:t>
            </a:r>
            <a:r>
              <a:rPr lang="en-US" sz="1200" kern="1200" baseline="0" dirty="0" smtClean="0">
                <a:solidFill>
                  <a:schemeClr val="tx1"/>
                </a:solidFill>
                <a:effectLst/>
                <a:latin typeface="+mn-lt"/>
                <a:ea typeface="+mn-ea"/>
                <a:cs typeface="+mn-cs"/>
              </a:rPr>
              <a:t> </a:t>
            </a:r>
          </a:p>
          <a:p>
            <a:pPr lvl="0"/>
            <a:r>
              <a:rPr lang="en-US" sz="1200" u="sng" kern="1200" baseline="0" dirty="0" smtClean="0">
                <a:solidFill>
                  <a:schemeClr val="tx1"/>
                </a:solidFill>
                <a:effectLst/>
                <a:latin typeface="+mn-lt"/>
                <a:ea typeface="+mn-ea"/>
                <a:cs typeface="+mn-cs"/>
              </a:rPr>
              <a:t>Sampling Plan</a:t>
            </a:r>
            <a:endParaRPr lang="en-US" sz="1200" u="sng" kern="1200" baseline="0" dirty="0" smtClean="0">
              <a:solidFill>
                <a:schemeClr val="tx1"/>
              </a:solidFill>
              <a:effectLst/>
              <a:latin typeface="+mn-lt"/>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D35565CF-B0FF-4775-8592-228EA11CA508}" type="slidenum">
              <a:rPr lang="en-US" smtClean="0"/>
              <a:t>11</a:t>
            </a:fld>
            <a:endParaRPr lang="en-US"/>
          </a:p>
        </p:txBody>
      </p:sp>
    </p:spTree>
    <p:extLst>
      <p:ext uri="{BB962C8B-B14F-4D97-AF65-F5344CB8AC3E}">
        <p14:creationId xmlns:p14="http://schemas.microsoft.com/office/powerpoint/2010/main" val="3991233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sng" kern="1200" dirty="0" smtClean="0">
                <a:solidFill>
                  <a:schemeClr val="tx1"/>
                </a:solidFill>
                <a:effectLst/>
                <a:latin typeface="+mn-lt"/>
                <a:ea typeface="+mn-ea"/>
                <a:cs typeface="+mn-cs"/>
              </a:rPr>
              <a:t>Limiting Factors </a:t>
            </a:r>
            <a:r>
              <a:rPr lang="en-US" sz="1200" kern="1200" dirty="0" smtClean="0">
                <a:solidFill>
                  <a:schemeClr val="tx1"/>
                </a:solidFill>
                <a:effectLst/>
                <a:latin typeface="+mn-lt"/>
                <a:ea typeface="+mn-ea"/>
                <a:cs typeface="+mn-cs"/>
              </a:rPr>
              <a:t>– Common</a:t>
            </a:r>
            <a:r>
              <a:rPr lang="en-US" sz="1200" kern="1200" baseline="0" dirty="0" smtClean="0">
                <a:solidFill>
                  <a:schemeClr val="tx1"/>
                </a:solidFill>
                <a:effectLst/>
                <a:latin typeface="+mn-lt"/>
                <a:ea typeface="+mn-ea"/>
                <a:cs typeface="+mn-cs"/>
              </a:rPr>
              <a:t> Sense Approach</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VRP Act and the Rules restrictions</a:t>
            </a:r>
            <a:r>
              <a:rPr lang="en-US" sz="1200" kern="1200" baseline="0" dirty="0" smtClean="0">
                <a:solidFill>
                  <a:schemeClr val="tx1"/>
                </a:solidFill>
                <a:effectLst/>
                <a:latin typeface="+mn-lt"/>
                <a:ea typeface="+mn-ea"/>
                <a:cs typeface="+mn-cs"/>
              </a:rPr>
              <a:t> related to</a:t>
            </a:r>
            <a:r>
              <a:rPr lang="en-US" sz="1200" kern="1200" dirty="0" smtClean="0">
                <a:solidFill>
                  <a:schemeClr val="tx1"/>
                </a:solidFill>
                <a:effectLst/>
                <a:latin typeface="+mn-lt"/>
                <a:ea typeface="+mn-ea"/>
                <a:cs typeface="+mn-cs"/>
              </a:rPr>
              <a:t> materials defined as source material and/or free product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(VRP Act and the Rules restrictions</a:t>
            </a:r>
            <a:r>
              <a:rPr lang="en-US" sz="1200" kern="1200" baseline="0" dirty="0" smtClean="0">
                <a:solidFill>
                  <a:schemeClr val="tx1"/>
                </a:solidFill>
                <a:effectLst/>
                <a:latin typeface="+mn-lt"/>
                <a:ea typeface="+mn-ea"/>
                <a:cs typeface="+mn-cs"/>
              </a:rPr>
              <a:t> related to</a:t>
            </a:r>
            <a:r>
              <a:rPr lang="en-US" sz="1200" kern="1200" dirty="0" smtClean="0">
                <a:solidFill>
                  <a:schemeClr val="tx1"/>
                </a:solidFill>
                <a:effectLst/>
                <a:latin typeface="+mn-lt"/>
                <a:ea typeface="+mn-ea"/>
                <a:cs typeface="+mn-cs"/>
              </a:rPr>
              <a:t> materials defined as source material and/or free product, and compliance with site-specific cleanup standards that require that source material and/or free product be removed may be satisfied when such material is removed, decontaminated, or otherwise immobilized in the subsurface, to the extent practicable)</a:t>
            </a:r>
          </a:p>
          <a:p>
            <a:pPr lvl="0"/>
            <a:r>
              <a:rPr lang="en-US" sz="1200" kern="1200" dirty="0" smtClean="0">
                <a:solidFill>
                  <a:schemeClr val="tx1"/>
                </a:solidFill>
                <a:effectLst/>
                <a:latin typeface="+mn-lt"/>
                <a:ea typeface="+mn-ea"/>
                <a:cs typeface="+mn-cs"/>
              </a:rPr>
              <a:t>-Section (7): no soils remaining in place under Type 1, 2, 3, or 4 RRS shall exhibit hazardous waste characteristics of ignitability, </a:t>
            </a:r>
            <a:r>
              <a:rPr lang="en-US" sz="1200" kern="1200" dirty="0" err="1" smtClean="0">
                <a:solidFill>
                  <a:schemeClr val="tx1"/>
                </a:solidFill>
                <a:effectLst/>
                <a:latin typeface="+mn-lt"/>
                <a:ea typeface="+mn-ea"/>
                <a:cs typeface="+mn-cs"/>
              </a:rPr>
              <a:t>corrosivity</a:t>
            </a:r>
            <a:r>
              <a:rPr lang="en-US" sz="1200" kern="1200" dirty="0" smtClean="0">
                <a:solidFill>
                  <a:schemeClr val="tx1"/>
                </a:solidFill>
                <a:effectLst/>
                <a:latin typeface="+mn-lt"/>
                <a:ea typeface="+mn-ea"/>
                <a:cs typeface="+mn-cs"/>
              </a:rPr>
              <a:t>, or reactivity as defined in 40 CFR 261 Subpart 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lvl="0"/>
            <a:r>
              <a:rPr lang="en-US" sz="1200" u="sng" kern="1200" dirty="0" smtClean="0">
                <a:solidFill>
                  <a:schemeClr val="tx1"/>
                </a:solidFill>
                <a:effectLst/>
                <a:latin typeface="+mn-lt"/>
                <a:ea typeface="+mn-ea"/>
                <a:cs typeface="+mn-cs"/>
              </a:rPr>
              <a:t>General limitations:</a:t>
            </a:r>
            <a:r>
              <a:rPr lang="en-US" sz="1200" kern="1200" baseline="0" dirty="0" smtClean="0">
                <a:solidFill>
                  <a:schemeClr val="tx1"/>
                </a:solidFill>
                <a:effectLst/>
                <a:latin typeface="+mn-lt"/>
                <a:ea typeface="+mn-ea"/>
                <a:cs typeface="+mn-cs"/>
              </a:rPr>
              <a:t> check with the regulatory compliance officer if e</a:t>
            </a:r>
            <a:r>
              <a:rPr lang="en-US" sz="1200" kern="1200" dirty="0" smtClean="0">
                <a:solidFill>
                  <a:schemeClr val="tx1"/>
                </a:solidFill>
                <a:effectLst/>
                <a:latin typeface="+mn-lt"/>
                <a:ea typeface="+mn-ea"/>
                <a:cs typeface="+mn-cs"/>
              </a:rPr>
              <a:t>xtrapolating data over a large area based on a small number of sample locations.</a:t>
            </a:r>
          </a:p>
          <a:p>
            <a:pPr lvl="0"/>
            <a:r>
              <a:rPr lang="en-US" sz="1200" kern="1200" dirty="0" smtClean="0">
                <a:solidFill>
                  <a:schemeClr val="tx1"/>
                </a:solidFill>
                <a:effectLst/>
                <a:latin typeface="+mn-lt"/>
                <a:ea typeface="+mn-ea"/>
                <a:cs typeface="+mn-cs"/>
              </a:rPr>
              <a:t>Be aware of unique exposure scenarios, non-random use - a community playground, a garden, etc.</a:t>
            </a:r>
          </a:p>
          <a:p>
            <a:pPr lvl="0"/>
            <a:r>
              <a:rPr lang="en-US" sz="1200" kern="1200" dirty="0" smtClean="0">
                <a:solidFill>
                  <a:schemeClr val="tx1"/>
                </a:solidFill>
                <a:effectLst/>
                <a:latin typeface="+mn-lt"/>
                <a:ea typeface="+mn-ea"/>
                <a:cs typeface="+mn-cs"/>
              </a:rPr>
              <a:t>Consider the quality of site characterization data and the site conditions (complexity, size, characterization, contaminant distribution)</a:t>
            </a:r>
            <a:r>
              <a:rPr lang="en-US" sz="1200" kern="1200" baseline="0" dirty="0" smtClean="0">
                <a:solidFill>
                  <a:schemeClr val="tx1"/>
                </a:solidFill>
                <a:effectLst/>
                <a:latin typeface="+mn-lt"/>
                <a:ea typeface="+mn-ea"/>
                <a:cs typeface="+mn-cs"/>
              </a:rPr>
              <a:t> and compare it against the </a:t>
            </a:r>
            <a:r>
              <a:rPr lang="en-US" sz="1200" kern="1200" dirty="0" smtClean="0">
                <a:solidFill>
                  <a:schemeClr val="tx1"/>
                </a:solidFill>
                <a:effectLst/>
                <a:latin typeface="+mn-lt"/>
                <a:ea typeface="+mn-ea"/>
                <a:cs typeface="+mn-cs"/>
              </a:rPr>
              <a:t>cost to do the necessary sampling and statistical analysis; </a:t>
            </a:r>
          </a:p>
          <a:p>
            <a:pPr lvl="0"/>
            <a:r>
              <a:rPr lang="en-US" sz="1200" kern="1200" dirty="0" smtClean="0">
                <a:solidFill>
                  <a:schemeClr val="tx1"/>
                </a:solidFill>
                <a:effectLst/>
                <a:latin typeface="+mn-lt"/>
                <a:ea typeface="+mn-ea"/>
                <a:cs typeface="+mn-cs"/>
              </a:rPr>
              <a:t>Check with the regulatory</a:t>
            </a:r>
            <a:r>
              <a:rPr lang="en-US" sz="1200" kern="1200" baseline="0" dirty="0" smtClean="0">
                <a:solidFill>
                  <a:schemeClr val="tx1"/>
                </a:solidFill>
                <a:effectLst/>
                <a:latin typeface="+mn-lt"/>
                <a:ea typeface="+mn-ea"/>
                <a:cs typeface="+mn-cs"/>
              </a:rPr>
              <a:t> compliance officer if using something other than d</a:t>
            </a:r>
            <a:r>
              <a:rPr lang="en-US" sz="1200" kern="1200" dirty="0" smtClean="0">
                <a:solidFill>
                  <a:schemeClr val="tx1"/>
                </a:solidFill>
                <a:effectLst/>
                <a:latin typeface="+mn-lt"/>
                <a:ea typeface="+mn-ea"/>
                <a:cs typeface="+mn-cs"/>
              </a:rPr>
              <a:t>iscrete sampling methodologies. </a:t>
            </a:r>
          </a:p>
          <a:p>
            <a:pPr lvl="0"/>
            <a:r>
              <a:rPr lang="en-US" sz="1200" kern="1200" dirty="0" smtClean="0">
                <a:solidFill>
                  <a:schemeClr val="tx1"/>
                </a:solidFill>
                <a:effectLst/>
                <a:latin typeface="+mn-lt"/>
                <a:ea typeface="+mn-ea"/>
                <a:cs typeface="+mn-cs"/>
              </a:rPr>
              <a:t>Property owner &amp; community concerns</a:t>
            </a:r>
            <a:r>
              <a:rPr lang="en-US" sz="1200" kern="1200" baseline="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party conducting the cleanup does not own the property and does not have express permission from the property owner to allow for potential contaminant concentrations above default regulatory levels to remain in place through an area averaging cleanup approach.  This factor would also affect institutional controls (IC) that may be necessary to maintain the exposure scenarios established through the area averaging approach.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35565CF-B0FF-4775-8592-228EA11CA508}" type="slidenum">
              <a:rPr lang="en-US" smtClean="0"/>
              <a:t>12</a:t>
            </a:fld>
            <a:endParaRPr lang="en-US"/>
          </a:p>
        </p:txBody>
      </p:sp>
    </p:spTree>
    <p:extLst>
      <p:ext uri="{BB962C8B-B14F-4D97-AF65-F5344CB8AC3E}">
        <p14:creationId xmlns:p14="http://schemas.microsoft.com/office/powerpoint/2010/main" val="3991233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sng" kern="1200" dirty="0" smtClean="0">
                <a:solidFill>
                  <a:schemeClr val="tx1"/>
                </a:solidFill>
                <a:effectLst/>
                <a:latin typeface="+mn-lt"/>
                <a:ea typeface="+mn-ea"/>
                <a:cs typeface="+mn-cs"/>
              </a:rPr>
              <a:t>General Criteria: </a:t>
            </a:r>
            <a:r>
              <a:rPr lang="en-US" sz="1200" kern="1200" dirty="0" smtClean="0">
                <a:solidFill>
                  <a:schemeClr val="tx1"/>
                </a:solidFill>
                <a:effectLst/>
                <a:latin typeface="+mn-lt"/>
                <a:ea typeface="+mn-ea"/>
                <a:cs typeface="+mn-cs"/>
              </a:rPr>
              <a:t>(some of these can also contribute to</a:t>
            </a:r>
            <a:r>
              <a:rPr lang="en-US" sz="1200" kern="1200" baseline="0" dirty="0" smtClean="0">
                <a:solidFill>
                  <a:schemeClr val="tx1"/>
                </a:solidFill>
                <a:effectLst/>
                <a:latin typeface="+mn-lt"/>
                <a:ea typeface="+mn-ea"/>
                <a:cs typeface="+mn-cs"/>
              </a:rPr>
              <a:t> or become a limiting factor)</a:t>
            </a:r>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Justify</a:t>
            </a:r>
            <a:r>
              <a:rPr lang="en-US" sz="1200" kern="1200" baseline="0" dirty="0" smtClean="0">
                <a:solidFill>
                  <a:schemeClr val="tx1"/>
                </a:solidFill>
                <a:effectLst/>
                <a:latin typeface="+mn-lt"/>
                <a:ea typeface="+mn-ea"/>
                <a:cs typeface="+mn-cs"/>
              </a:rPr>
              <a:t> EDs – ½ acre for residential, can be larger for non-res. </a:t>
            </a:r>
          </a:p>
          <a:p>
            <a:pPr lvl="0"/>
            <a:r>
              <a:rPr lang="en-US" sz="1200" kern="1200" baseline="0" dirty="0" smtClean="0">
                <a:solidFill>
                  <a:schemeClr val="tx1"/>
                </a:solidFill>
                <a:effectLst/>
                <a:latin typeface="+mn-lt"/>
                <a:ea typeface="+mn-ea"/>
                <a:cs typeface="+mn-cs"/>
              </a:rPr>
              <a:t>Toxicity issues with concentrations left onsite – check the Region IV Removal Management Levels as a starting point. (this can also contribute to the limiting factors)</a:t>
            </a:r>
          </a:p>
          <a:p>
            <a:pPr lvl="0"/>
            <a:r>
              <a:rPr lang="en-US" sz="1200" kern="1200" baseline="0" dirty="0" smtClean="0">
                <a:solidFill>
                  <a:schemeClr val="tx1"/>
                </a:solidFill>
                <a:effectLst/>
                <a:latin typeface="+mn-lt"/>
                <a:ea typeface="+mn-ea"/>
                <a:cs typeface="+mn-cs"/>
              </a:rPr>
              <a:t>Cost – Quality &amp; Quantity of data – remember the 10 sample starting point for the statistical analysis.  Representative dataset.</a:t>
            </a:r>
          </a:p>
          <a:p>
            <a:pPr lvl="0"/>
            <a:r>
              <a:rPr lang="en-US" sz="1200" kern="1200" baseline="0" dirty="0" smtClean="0">
                <a:solidFill>
                  <a:schemeClr val="tx1"/>
                </a:solidFill>
                <a:effectLst/>
                <a:latin typeface="+mn-lt"/>
                <a:ea typeface="+mn-ea"/>
                <a:cs typeface="+mn-cs"/>
              </a:rPr>
              <a:t>Complexity of the statistical analysis – latest version of </a:t>
            </a:r>
            <a:r>
              <a:rPr lang="en-US" sz="1200" kern="1200" baseline="0" dirty="0" err="1" smtClean="0">
                <a:solidFill>
                  <a:schemeClr val="tx1"/>
                </a:solidFill>
                <a:effectLst/>
                <a:latin typeface="+mn-lt"/>
                <a:ea typeface="+mn-ea"/>
                <a:cs typeface="+mn-cs"/>
              </a:rPr>
              <a:t>ProUCL</a:t>
            </a:r>
            <a:r>
              <a:rPr lang="en-US" sz="1200" kern="1200" baseline="0" dirty="0" smtClean="0">
                <a:solidFill>
                  <a:schemeClr val="tx1"/>
                </a:solidFill>
                <a:effectLst/>
                <a:latin typeface="+mn-lt"/>
                <a:ea typeface="+mn-ea"/>
                <a:cs typeface="+mn-cs"/>
              </a:rPr>
              <a:t> is recommended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D35565CF-B0FF-4775-8592-228EA11CA508}" type="slidenum">
              <a:rPr lang="en-US" smtClean="0"/>
              <a:t>13</a:t>
            </a:fld>
            <a:endParaRPr lang="en-US"/>
          </a:p>
        </p:txBody>
      </p:sp>
    </p:spTree>
    <p:extLst>
      <p:ext uri="{BB962C8B-B14F-4D97-AF65-F5344CB8AC3E}">
        <p14:creationId xmlns:p14="http://schemas.microsoft.com/office/powerpoint/2010/main" val="3991233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sng" kern="1200" baseline="0" dirty="0" smtClean="0">
                <a:solidFill>
                  <a:schemeClr val="tx1"/>
                </a:solidFill>
                <a:effectLst/>
                <a:latin typeface="+mn-lt"/>
                <a:ea typeface="+mn-ea"/>
                <a:cs typeface="+mn-cs"/>
              </a:rPr>
              <a:t>Sampling Plan: </a:t>
            </a:r>
          </a:p>
          <a:p>
            <a:pPr lvl="0"/>
            <a:r>
              <a:rPr lang="en-US" sz="1200" kern="1200" baseline="0" dirty="0" smtClean="0">
                <a:solidFill>
                  <a:schemeClr val="tx1"/>
                </a:solidFill>
                <a:effectLst/>
                <a:latin typeface="+mn-lt"/>
                <a:ea typeface="+mn-ea"/>
                <a:cs typeface="+mn-cs"/>
              </a:rPr>
              <a:t>Ideal: consider the data quality objectives during the CSM phase – develop the a sampling strategy early if possible.  A good reference if going this route is the ITRC Incremental Sampling Tech-</a:t>
            </a:r>
            <a:r>
              <a:rPr lang="en-US" sz="1200" kern="1200" baseline="0" dirty="0" err="1" smtClean="0">
                <a:solidFill>
                  <a:schemeClr val="tx1"/>
                </a:solidFill>
                <a:effectLst/>
                <a:latin typeface="+mn-lt"/>
                <a:ea typeface="+mn-ea"/>
                <a:cs typeface="+mn-cs"/>
              </a:rPr>
              <a:t>Reg</a:t>
            </a:r>
            <a:r>
              <a:rPr lang="en-US" sz="1200" kern="1200" baseline="0" dirty="0" smtClean="0">
                <a:solidFill>
                  <a:schemeClr val="tx1"/>
                </a:solidFill>
                <a:effectLst/>
                <a:latin typeface="+mn-lt"/>
                <a:ea typeface="+mn-ea"/>
                <a:cs typeface="+mn-cs"/>
              </a:rPr>
              <a:t> document.</a:t>
            </a:r>
          </a:p>
          <a:p>
            <a:pPr lvl="0"/>
            <a:r>
              <a:rPr lang="en-US" sz="1200" kern="1200" baseline="0" dirty="0" smtClean="0">
                <a:solidFill>
                  <a:schemeClr val="tx1"/>
                </a:solidFill>
                <a:effectLst/>
                <a:latin typeface="+mn-lt"/>
                <a:ea typeface="+mn-ea"/>
                <a:cs typeface="+mn-cs"/>
              </a:rPr>
              <a:t>Vertical distribution – use to CSM to identify appropriate depth ranges – can be based on soil formations, contaminant distribution, and type of contaminant.</a:t>
            </a:r>
          </a:p>
          <a:p>
            <a:pPr lvl="0"/>
            <a:r>
              <a:rPr lang="en-US" sz="1200" kern="1200" baseline="0" dirty="0" smtClean="0">
                <a:solidFill>
                  <a:schemeClr val="tx1"/>
                </a:solidFill>
                <a:effectLst/>
                <a:latin typeface="+mn-lt"/>
                <a:ea typeface="+mn-ea"/>
                <a:cs typeface="+mn-cs"/>
              </a:rPr>
              <a:t>Consider how you will be removing soil in the event of the EPC exceeding the cleanup criteria – will you be using a EU to define the removal areas</a:t>
            </a:r>
          </a:p>
          <a:p>
            <a:pPr lvl="0"/>
            <a:r>
              <a:rPr lang="en-US" sz="1200" kern="1200" baseline="0" dirty="0" smtClean="0">
                <a:solidFill>
                  <a:schemeClr val="tx1"/>
                </a:solidFill>
                <a:effectLst/>
                <a:latin typeface="+mn-lt"/>
                <a:ea typeface="+mn-ea"/>
                <a:cs typeface="+mn-cs"/>
              </a:rPr>
              <a:t>Remember to identify hot spots / source materials.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35565CF-B0FF-4775-8592-228EA11CA508}" type="slidenum">
              <a:rPr lang="en-US" smtClean="0"/>
              <a:t>14</a:t>
            </a:fld>
            <a:endParaRPr lang="en-US"/>
          </a:p>
        </p:txBody>
      </p:sp>
    </p:spTree>
    <p:extLst>
      <p:ext uri="{BB962C8B-B14F-4D97-AF65-F5344CB8AC3E}">
        <p14:creationId xmlns:p14="http://schemas.microsoft.com/office/powerpoint/2010/main" val="3991233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Decision Process</a:t>
            </a:r>
            <a:r>
              <a:rPr lang="en-US" baseline="0" dirty="0" smtClean="0"/>
              <a:t> Flow Chart: Once you have decided to employ area averaging – this stepped process will help in determining if there is a need to collect addition data, or conduct additional work, prior to reaching the compliance endpoint through the area averaging process.</a:t>
            </a:r>
          </a:p>
          <a:p>
            <a:endParaRPr lang="en-US" dirty="0"/>
          </a:p>
        </p:txBody>
      </p:sp>
      <p:sp>
        <p:nvSpPr>
          <p:cNvPr id="4" name="Slide Number Placeholder 3"/>
          <p:cNvSpPr>
            <a:spLocks noGrp="1"/>
          </p:cNvSpPr>
          <p:nvPr>
            <p:ph type="sldNum" sz="quarter" idx="10"/>
          </p:nvPr>
        </p:nvSpPr>
        <p:spPr/>
        <p:txBody>
          <a:bodyPr/>
          <a:lstStyle/>
          <a:p>
            <a:fld id="{D35565CF-B0FF-4775-8592-228EA11CA508}" type="slidenum">
              <a:rPr lang="en-US" smtClean="0"/>
              <a:t>15</a:t>
            </a:fld>
            <a:endParaRPr lang="en-US"/>
          </a:p>
        </p:txBody>
      </p:sp>
    </p:spTree>
    <p:extLst>
      <p:ext uri="{BB962C8B-B14F-4D97-AF65-F5344CB8AC3E}">
        <p14:creationId xmlns:p14="http://schemas.microsoft.com/office/powerpoint/2010/main" val="1708956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DRAFT</a:t>
            </a:r>
            <a:r>
              <a:rPr lang="en-US" baseline="0" dirty="0" smtClean="0"/>
              <a:t> Guidance is posted on the EPD website and we look forward to any comments that you may provide to help improve the area averaging approach for both the regulators and the community.  Please send your comments to both: </a:t>
            </a:r>
            <a:endParaRPr lang="en-US" baseline="0" dirty="0" smtClean="0"/>
          </a:p>
          <a:p>
            <a:r>
              <a:rPr lang="en-US" baseline="0" dirty="0" smtClean="0"/>
              <a:t>Deadline extended 30 days.</a:t>
            </a:r>
          </a:p>
          <a:p>
            <a:endParaRPr lang="en-US" dirty="0"/>
          </a:p>
        </p:txBody>
      </p:sp>
      <p:sp>
        <p:nvSpPr>
          <p:cNvPr id="4" name="Slide Number Placeholder 3"/>
          <p:cNvSpPr>
            <a:spLocks noGrp="1"/>
          </p:cNvSpPr>
          <p:nvPr>
            <p:ph type="sldNum" sz="quarter" idx="10"/>
          </p:nvPr>
        </p:nvSpPr>
        <p:spPr/>
        <p:txBody>
          <a:bodyPr/>
          <a:lstStyle/>
          <a:p>
            <a:fld id="{D35565CF-B0FF-4775-8592-228EA11CA508}" type="slidenum">
              <a:rPr lang="en-US" smtClean="0"/>
              <a:t>16</a:t>
            </a:fld>
            <a:endParaRPr lang="en-US"/>
          </a:p>
        </p:txBody>
      </p:sp>
    </p:spTree>
    <p:extLst>
      <p:ext uri="{BB962C8B-B14F-4D97-AF65-F5344CB8AC3E}">
        <p14:creationId xmlns:p14="http://schemas.microsoft.com/office/powerpoint/2010/main" val="4254497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General Overview:  Will have an opportunity later in the day</a:t>
            </a:r>
            <a:r>
              <a:rPr lang="en-US" baseline="0" dirty="0" smtClean="0"/>
              <a:t> to answer questions and dive a little deeper into the specific subject matter.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While </a:t>
            </a:r>
            <a:r>
              <a:rPr lang="en-US" dirty="0" smtClean="0"/>
              <a:t>the</a:t>
            </a:r>
            <a:r>
              <a:rPr lang="en-US" baseline="0" dirty="0" smtClean="0"/>
              <a:t> area averaging approach to soil cleanups had been used sparingly </a:t>
            </a:r>
            <a:r>
              <a:rPr lang="en-US" baseline="0" dirty="0" smtClean="0"/>
              <a:t>in HSRA, other EPD programs and on a federal level in the past, </a:t>
            </a:r>
            <a:r>
              <a:rPr lang="en-US" baseline="0" dirty="0" smtClean="0"/>
              <a:t>the VRP allowed for a greater opportunity to employ Type 5 Corrective Actions, which resulted in the potential for more AA cleanup strategies.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Then with </a:t>
            </a:r>
            <a:r>
              <a:rPr lang="en-US" baseline="0" dirty="0" smtClean="0"/>
              <a:t>the update to the Rules, this has expanded the opportunities even further.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Due </a:t>
            </a:r>
            <a:r>
              <a:rPr lang="en-US" sz="1200" kern="1200" dirty="0" smtClean="0">
                <a:solidFill>
                  <a:schemeClr val="tx1"/>
                </a:solidFill>
                <a:effectLst/>
                <a:latin typeface="+mn-lt"/>
                <a:ea typeface="+mn-ea"/>
                <a:cs typeface="+mn-cs"/>
              </a:rPr>
              <a:t>to the complexities of applying the area averaging approach, a workgroup consisting of technical personnel from the Response and Remediation Program (RRP), Hazardous Waste Corrective Action Program, Hazardous Waste Management Program, and the Risk Assessment Program developed this guidance to aid in performing and evaluating this approach to soil cleanups. </a:t>
            </a:r>
            <a:endParaRPr lang="en-US" dirty="0"/>
          </a:p>
        </p:txBody>
      </p:sp>
      <p:sp>
        <p:nvSpPr>
          <p:cNvPr id="4" name="Slide Number Placeholder 3"/>
          <p:cNvSpPr>
            <a:spLocks noGrp="1"/>
          </p:cNvSpPr>
          <p:nvPr>
            <p:ph type="sldNum" sz="quarter" idx="10"/>
          </p:nvPr>
        </p:nvSpPr>
        <p:spPr/>
        <p:txBody>
          <a:bodyPr/>
          <a:lstStyle/>
          <a:p>
            <a:fld id="{D35565CF-B0FF-4775-8592-228EA11CA508}" type="slidenum">
              <a:rPr lang="en-US" smtClean="0"/>
              <a:t>2</a:t>
            </a:fld>
            <a:endParaRPr lang="en-US"/>
          </a:p>
        </p:txBody>
      </p:sp>
    </p:spTree>
    <p:extLst>
      <p:ext uri="{BB962C8B-B14F-4D97-AF65-F5344CB8AC3E}">
        <p14:creationId xmlns:p14="http://schemas.microsoft.com/office/powerpoint/2010/main" val="548976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Discuss Draft – posted on the GA EPD website and open for public comment. </a:t>
            </a:r>
            <a:r>
              <a:rPr lang="en-US" baseline="0" dirty="0" smtClean="0"/>
              <a:t>The comment period has been extended to January 14</a:t>
            </a:r>
            <a:r>
              <a:rPr lang="en-US" baseline="30000" dirty="0" smtClean="0"/>
              <a:t>th</a:t>
            </a:r>
            <a:r>
              <a:rPr lang="en-US" baseline="0" dirty="0" smtClean="0"/>
              <a:t>, so please take this opportunity to help improve the area averaging approach for both the regulators and the community. </a:t>
            </a:r>
          </a:p>
          <a:p>
            <a:r>
              <a:rPr lang="en-US" baseline="0" dirty="0" smtClean="0"/>
              <a:t>As noted, the Guidance </a:t>
            </a:r>
            <a:r>
              <a:rPr lang="en-US" baseline="0" dirty="0" smtClean="0"/>
              <a:t>was developed for the Land Protection Branch by members of the following Programs: HWCA, HWMP, RRP, </a:t>
            </a:r>
            <a:r>
              <a:rPr lang="en-US" baseline="0" dirty="0" smtClean="0"/>
              <a:t>RAP.  </a:t>
            </a:r>
          </a:p>
        </p:txBody>
      </p:sp>
      <p:sp>
        <p:nvSpPr>
          <p:cNvPr id="4" name="Slide Number Placeholder 3"/>
          <p:cNvSpPr>
            <a:spLocks noGrp="1"/>
          </p:cNvSpPr>
          <p:nvPr>
            <p:ph type="sldNum" sz="quarter" idx="10"/>
          </p:nvPr>
        </p:nvSpPr>
        <p:spPr/>
        <p:txBody>
          <a:bodyPr/>
          <a:lstStyle/>
          <a:p>
            <a:fld id="{D35565CF-B0FF-4775-8592-228EA11CA508}" type="slidenum">
              <a:rPr lang="en-US" smtClean="0"/>
              <a:t>3</a:t>
            </a:fld>
            <a:endParaRPr lang="en-US"/>
          </a:p>
        </p:txBody>
      </p:sp>
    </p:spTree>
    <p:extLst>
      <p:ext uri="{BB962C8B-B14F-4D97-AF65-F5344CB8AC3E}">
        <p14:creationId xmlns:p14="http://schemas.microsoft.com/office/powerpoint/2010/main" val="639392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35565CF-B0FF-4775-8592-228EA11CA508}" type="slidenum">
              <a:rPr lang="en-US" smtClean="0"/>
              <a:t>4</a:t>
            </a:fld>
            <a:endParaRPr lang="en-US"/>
          </a:p>
        </p:txBody>
      </p:sp>
    </p:spTree>
    <p:extLst>
      <p:ext uri="{BB962C8B-B14F-4D97-AF65-F5344CB8AC3E}">
        <p14:creationId xmlns:p14="http://schemas.microsoft.com/office/powerpoint/2010/main" val="3991233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5565CF-B0FF-4775-8592-228EA11CA508}" type="slidenum">
              <a:rPr lang="en-US" smtClean="0"/>
              <a:t>5</a:t>
            </a:fld>
            <a:endParaRPr lang="en-US"/>
          </a:p>
        </p:txBody>
      </p:sp>
    </p:spTree>
    <p:extLst>
      <p:ext uri="{BB962C8B-B14F-4D97-AF65-F5344CB8AC3E}">
        <p14:creationId xmlns:p14="http://schemas.microsoft.com/office/powerpoint/2010/main" val="2795521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5565CF-B0FF-4775-8592-228EA11CA508}" type="slidenum">
              <a:rPr lang="en-US" smtClean="0"/>
              <a:t>6</a:t>
            </a:fld>
            <a:endParaRPr lang="en-US"/>
          </a:p>
        </p:txBody>
      </p:sp>
    </p:spTree>
    <p:extLst>
      <p:ext uri="{BB962C8B-B14F-4D97-AF65-F5344CB8AC3E}">
        <p14:creationId xmlns:p14="http://schemas.microsoft.com/office/powerpoint/2010/main" val="2795521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Simple term – easy</a:t>
            </a:r>
            <a:r>
              <a:rPr lang="en-US" baseline="0" dirty="0" smtClean="0"/>
              <a:t> to understand – but can be a complex strategy to employ – guidance will hopefully assist with the application of this cleanup strategy.</a:t>
            </a:r>
            <a:endParaRPr lang="en-US" dirty="0" smtClean="0"/>
          </a:p>
        </p:txBody>
      </p:sp>
      <p:sp>
        <p:nvSpPr>
          <p:cNvPr id="4" name="Slide Number Placeholder 3"/>
          <p:cNvSpPr>
            <a:spLocks noGrp="1"/>
          </p:cNvSpPr>
          <p:nvPr>
            <p:ph type="sldNum" sz="quarter" idx="10"/>
          </p:nvPr>
        </p:nvSpPr>
        <p:spPr/>
        <p:txBody>
          <a:bodyPr/>
          <a:lstStyle/>
          <a:p>
            <a:fld id="{D35565CF-B0FF-4775-8592-228EA11CA508}" type="slidenum">
              <a:rPr lang="en-US" smtClean="0"/>
              <a:t>7</a:t>
            </a:fld>
            <a:endParaRPr lang="en-US"/>
          </a:p>
        </p:txBody>
      </p:sp>
    </p:spTree>
    <p:extLst>
      <p:ext uri="{BB962C8B-B14F-4D97-AF65-F5344CB8AC3E}">
        <p14:creationId xmlns:p14="http://schemas.microsoft.com/office/powerpoint/2010/main" val="3991233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guidance provides general guidelines on how to achieve compliance with the applicable soil cleanup levels when utilizing an area averaging approach, and will assist users in the accurate and consistent application of the area averaging concepts across the various cleanup programs throughout the Land Branch. </a:t>
            </a:r>
          </a:p>
          <a:p>
            <a:r>
              <a:rPr lang="en-US" sz="1200" kern="1200" dirty="0" smtClean="0">
                <a:solidFill>
                  <a:schemeClr val="tx1"/>
                </a:solidFill>
                <a:effectLst/>
                <a:latin typeface="+mn-lt"/>
                <a:ea typeface="+mn-ea"/>
                <a:cs typeface="+mn-cs"/>
              </a:rPr>
              <a:t>Components</a:t>
            </a:r>
            <a:r>
              <a:rPr lang="en-US" sz="1200" kern="1200" baseline="0" dirty="0" smtClean="0">
                <a:solidFill>
                  <a:schemeClr val="tx1"/>
                </a:solidFill>
                <a:effectLst/>
                <a:latin typeface="+mn-lt"/>
                <a:ea typeface="+mn-ea"/>
                <a:cs typeface="+mn-cs"/>
              </a:rPr>
              <a:t> include:</a:t>
            </a:r>
            <a:endParaRPr lang="en-US" dirty="0" smtClean="0"/>
          </a:p>
        </p:txBody>
      </p:sp>
      <p:sp>
        <p:nvSpPr>
          <p:cNvPr id="4" name="Slide Number Placeholder 3"/>
          <p:cNvSpPr>
            <a:spLocks noGrp="1"/>
          </p:cNvSpPr>
          <p:nvPr>
            <p:ph type="sldNum" sz="quarter" idx="10"/>
          </p:nvPr>
        </p:nvSpPr>
        <p:spPr/>
        <p:txBody>
          <a:bodyPr/>
          <a:lstStyle/>
          <a:p>
            <a:fld id="{D35565CF-B0FF-4775-8592-228EA11CA508}" type="slidenum">
              <a:rPr lang="en-US" smtClean="0"/>
              <a:t>8</a:t>
            </a:fld>
            <a:endParaRPr lang="en-US"/>
          </a:p>
        </p:txBody>
      </p:sp>
    </p:spTree>
    <p:extLst>
      <p:ext uri="{BB962C8B-B14F-4D97-AF65-F5344CB8AC3E}">
        <p14:creationId xmlns:p14="http://schemas.microsoft.com/office/powerpoint/2010/main" val="3991233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specific objectives of this guidance include the following:</a:t>
            </a:r>
          </a:p>
          <a:p>
            <a:r>
              <a:rPr lang="en-US" dirty="0" smtClean="0"/>
              <a:t>Regulatory</a:t>
            </a:r>
            <a:r>
              <a:rPr lang="en-US" baseline="0" dirty="0" smtClean="0"/>
              <a:t> applicability was noted earlier, but general applicability is something that relies on a number of factors - the CSM, data requirements, corrective action limitations, etc.</a:t>
            </a:r>
            <a:endParaRPr lang="en-US" dirty="0" smtClean="0"/>
          </a:p>
        </p:txBody>
      </p:sp>
      <p:sp>
        <p:nvSpPr>
          <p:cNvPr id="4" name="Slide Number Placeholder 3"/>
          <p:cNvSpPr>
            <a:spLocks noGrp="1"/>
          </p:cNvSpPr>
          <p:nvPr>
            <p:ph type="sldNum" sz="quarter" idx="10"/>
          </p:nvPr>
        </p:nvSpPr>
        <p:spPr/>
        <p:txBody>
          <a:bodyPr/>
          <a:lstStyle/>
          <a:p>
            <a:fld id="{D35565CF-B0FF-4775-8592-228EA11CA508}" type="slidenum">
              <a:rPr lang="en-US" smtClean="0"/>
              <a:t>9</a:t>
            </a:fld>
            <a:endParaRPr lang="en-US"/>
          </a:p>
        </p:txBody>
      </p:sp>
    </p:spTree>
    <p:extLst>
      <p:ext uri="{BB962C8B-B14F-4D97-AF65-F5344CB8AC3E}">
        <p14:creationId xmlns:p14="http://schemas.microsoft.com/office/powerpoint/2010/main" val="39912338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7" name="Picture 26" descr="water3.jpg"/>
          <p:cNvPicPr>
            <a:picLocks noChangeAspect="1"/>
          </p:cNvPicPr>
          <p:nvPr userDrawn="1"/>
        </p:nvPicPr>
        <p:blipFill rotWithShape="1">
          <a:blip r:embed="rId2">
            <a:extLst>
              <a:ext uri="{28A0092B-C50C-407E-A947-70E740481C1C}">
                <a14:useLocalDpi xmlns:a14="http://schemas.microsoft.com/office/drawing/2010/main" val="0"/>
              </a:ext>
            </a:extLst>
          </a:blip>
          <a:srcRect l="1111" t="26169" r="833" b="19715"/>
          <a:stretch/>
        </p:blipFill>
        <p:spPr>
          <a:xfrm flipH="1">
            <a:off x="76200" y="76200"/>
            <a:ext cx="8991600" cy="1828800"/>
          </a:xfrm>
          <a:prstGeom prst="rect">
            <a:avLst/>
          </a:prstGeom>
        </p:spPr>
      </p:pic>
      <p:pic>
        <p:nvPicPr>
          <p:cNvPr id="15" name="Picture 14" descr="823285-gray-wallpaper.jpg"/>
          <p:cNvPicPr>
            <a:picLocks noChangeAspect="1"/>
          </p:cNvPicPr>
          <p:nvPr userDrawn="1"/>
        </p:nvPicPr>
        <p:blipFill rotWithShape="1">
          <a:blip r:embed="rId3">
            <a:duotone>
              <a:prstClr val="black"/>
              <a:schemeClr val="accent4">
                <a:tint val="45000"/>
                <a:satMod val="400000"/>
              </a:schemeClr>
            </a:duotone>
            <a:extLst>
              <a:ext uri="{28A0092B-C50C-407E-A947-70E740481C1C}">
                <a14:useLocalDpi xmlns:a14="http://schemas.microsoft.com/office/drawing/2010/main" val="0"/>
              </a:ext>
            </a:extLst>
          </a:blip>
          <a:srcRect t="30179" r="19491" b="28868"/>
          <a:stretch/>
        </p:blipFill>
        <p:spPr>
          <a:xfrm>
            <a:off x="76200" y="1981200"/>
            <a:ext cx="7086600" cy="259080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29200" y="152400"/>
            <a:ext cx="3886198" cy="1371600"/>
          </a:xfrm>
          <a:prstGeom prst="rect">
            <a:avLst/>
          </a:prstGeom>
        </p:spPr>
      </p:pic>
      <p:pic>
        <p:nvPicPr>
          <p:cNvPr id="30" name="Picture 29" descr="sun2.jpg"/>
          <p:cNvPicPr>
            <a:picLocks noChangeAspect="1"/>
          </p:cNvPicPr>
          <p:nvPr userDrawn="1"/>
        </p:nvPicPr>
        <p:blipFill rotWithShape="1">
          <a:blip r:embed="rId5" cstate="print">
            <a:extLst>
              <a:ext uri="{28A0092B-C50C-407E-A947-70E740481C1C}">
                <a14:useLocalDpi xmlns:a14="http://schemas.microsoft.com/office/drawing/2010/main" val="0"/>
              </a:ext>
            </a:extLst>
          </a:blip>
          <a:srcRect t="6166" b="24651"/>
          <a:stretch/>
        </p:blipFill>
        <p:spPr>
          <a:xfrm>
            <a:off x="7239000" y="1981200"/>
            <a:ext cx="1828800" cy="2590800"/>
          </a:xfrm>
          <a:prstGeom prst="rect">
            <a:avLst/>
          </a:prstGeom>
        </p:spPr>
      </p:pic>
      <p:pic>
        <p:nvPicPr>
          <p:cNvPr id="2" name="Picture 1" descr="grass3.jpg"/>
          <p:cNvPicPr>
            <a:picLocks noChangeAspect="1"/>
          </p:cNvPicPr>
          <p:nvPr userDrawn="1"/>
        </p:nvPicPr>
        <p:blipFill rotWithShape="1">
          <a:blip r:embed="rId6">
            <a:extLst>
              <a:ext uri="{28A0092B-C50C-407E-A947-70E740481C1C}">
                <a14:useLocalDpi xmlns:a14="http://schemas.microsoft.com/office/drawing/2010/main" val="0"/>
              </a:ext>
            </a:extLst>
          </a:blip>
          <a:srcRect l="869" t="27984" r="914"/>
          <a:stretch/>
        </p:blipFill>
        <p:spPr>
          <a:xfrm>
            <a:off x="79377" y="4656524"/>
            <a:ext cx="8980994" cy="2125276"/>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91B3F590-BFE6-423D-867F-875EDAFBE28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91B3F590-BFE6-423D-867F-875EDAFBE285}"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91B3F590-BFE6-423D-867F-875EDAFBE28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1B3F590-BFE6-423D-867F-875EDAFBE285}"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3F590-BFE6-423D-867F-875EDAFBE285}" type="slidenum">
              <a:rPr lang="en-US" smtClean="0"/>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76201" y="5867401"/>
            <a:ext cx="762000" cy="90483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 name="connsiteX0" fmla="*/ 2382 w 2045494"/>
              <a:gd name="connsiteY0" fmla="*/ 1807368 h 1807368"/>
              <a:gd name="connsiteX1" fmla="*/ 0 w 2045494"/>
              <a:gd name="connsiteY1" fmla="*/ 0 h 1807368"/>
              <a:gd name="connsiteX2" fmla="*/ 2045494 w 2045494"/>
              <a:gd name="connsiteY2" fmla="*/ 1 h 1807368"/>
              <a:gd name="connsiteX3" fmla="*/ 1761621 w 2045494"/>
              <a:gd name="connsiteY3" fmla="*/ 1784278 h 1807368"/>
              <a:gd name="connsiteX4" fmla="*/ 2382 w 2045494"/>
              <a:gd name="connsiteY4" fmla="*/ 1807368 h 1807368"/>
              <a:gd name="connsiteX0" fmla="*/ 2382 w 1779949"/>
              <a:gd name="connsiteY0" fmla="*/ 1807368 h 1807368"/>
              <a:gd name="connsiteX1" fmla="*/ 0 w 1779949"/>
              <a:gd name="connsiteY1" fmla="*/ 0 h 1807368"/>
              <a:gd name="connsiteX2" fmla="*/ 1779949 w 1779949"/>
              <a:gd name="connsiteY2" fmla="*/ 0 h 1807368"/>
              <a:gd name="connsiteX3" fmla="*/ 1761621 w 1779949"/>
              <a:gd name="connsiteY3" fmla="*/ 1784278 h 1807368"/>
              <a:gd name="connsiteX4" fmla="*/ 2382 w 1779949"/>
              <a:gd name="connsiteY4" fmla="*/ 1807368 h 1807368"/>
              <a:gd name="connsiteX0" fmla="*/ 2382 w 1807803"/>
              <a:gd name="connsiteY0" fmla="*/ 1807368 h 1807368"/>
              <a:gd name="connsiteX1" fmla="*/ 0 w 1807803"/>
              <a:gd name="connsiteY1" fmla="*/ 0 h 1807368"/>
              <a:gd name="connsiteX2" fmla="*/ 1779949 w 1807803"/>
              <a:gd name="connsiteY2" fmla="*/ 0 h 1807368"/>
              <a:gd name="connsiteX3" fmla="*/ 1807803 w 1807803"/>
              <a:gd name="connsiteY3" fmla="*/ 1784278 h 1807368"/>
              <a:gd name="connsiteX4" fmla="*/ 2382 w 1807803"/>
              <a:gd name="connsiteY4" fmla="*/ 1807368 h 1807368"/>
              <a:gd name="connsiteX0" fmla="*/ 2382 w 1807803"/>
              <a:gd name="connsiteY0" fmla="*/ 1807368 h 1807368"/>
              <a:gd name="connsiteX1" fmla="*/ 0 w 1807803"/>
              <a:gd name="connsiteY1" fmla="*/ 0 h 1807368"/>
              <a:gd name="connsiteX2" fmla="*/ 1805349 w 1807803"/>
              <a:gd name="connsiteY2" fmla="*/ 0 h 1807368"/>
              <a:gd name="connsiteX3" fmla="*/ 1807803 w 1807803"/>
              <a:gd name="connsiteY3" fmla="*/ 1784278 h 1807368"/>
              <a:gd name="connsiteX4" fmla="*/ 2382 w 1807803"/>
              <a:gd name="connsiteY4" fmla="*/ 1807368 h 1807368"/>
              <a:gd name="connsiteX0" fmla="*/ 2382 w 1805349"/>
              <a:gd name="connsiteY0" fmla="*/ 1807368 h 1809678"/>
              <a:gd name="connsiteX1" fmla="*/ 0 w 1805349"/>
              <a:gd name="connsiteY1" fmla="*/ 0 h 1809678"/>
              <a:gd name="connsiteX2" fmla="*/ 1805349 w 1805349"/>
              <a:gd name="connsiteY2" fmla="*/ 0 h 1809678"/>
              <a:gd name="connsiteX3" fmla="*/ 1797759 w 1805349"/>
              <a:gd name="connsiteY3" fmla="*/ 1809678 h 1809678"/>
              <a:gd name="connsiteX4" fmla="*/ 2382 w 1805349"/>
              <a:gd name="connsiteY4" fmla="*/ 1807368 h 1809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5349" h="1809678">
                <a:moveTo>
                  <a:pt x="2382" y="1807368"/>
                </a:moveTo>
                <a:lnTo>
                  <a:pt x="0" y="0"/>
                </a:lnTo>
                <a:lnTo>
                  <a:pt x="1805349" y="0"/>
                </a:lnTo>
                <a:lnTo>
                  <a:pt x="1797759" y="1809678"/>
                </a:lnTo>
                <a:lnTo>
                  <a:pt x="2382" y="1807368"/>
                </a:lnTo>
                <a:close/>
              </a:path>
            </a:pathLst>
          </a:custGeom>
          <a:solidFill>
            <a:srgbClr val="FAE0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914400" y="5867400"/>
            <a:ext cx="8153400" cy="903684"/>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5110 w 2604573"/>
              <a:gd name="connsiteY0" fmla="*/ 534324 h 534324"/>
              <a:gd name="connsiteX1" fmla="*/ 0 w 2604573"/>
              <a:gd name="connsiteY1" fmla="*/ 0 h 534324"/>
              <a:gd name="connsiteX2" fmla="*/ 2604573 w 2604573"/>
              <a:gd name="connsiteY2" fmla="*/ 271 h 534324"/>
              <a:gd name="connsiteX3" fmla="*/ 2604573 w 2604573"/>
              <a:gd name="connsiteY3" fmla="*/ 527584 h 534324"/>
              <a:gd name="connsiteX4" fmla="*/ 5110 w 2604573"/>
              <a:gd name="connsiteY4" fmla="*/ 534324 h 534324"/>
              <a:gd name="connsiteX0" fmla="*/ 5110 w 2604573"/>
              <a:gd name="connsiteY0" fmla="*/ 527583 h 527584"/>
              <a:gd name="connsiteX1" fmla="*/ 0 w 2604573"/>
              <a:gd name="connsiteY1" fmla="*/ 0 h 527584"/>
              <a:gd name="connsiteX2" fmla="*/ 2604573 w 2604573"/>
              <a:gd name="connsiteY2" fmla="*/ 271 h 527584"/>
              <a:gd name="connsiteX3" fmla="*/ 2604573 w 2604573"/>
              <a:gd name="connsiteY3" fmla="*/ 527584 h 527584"/>
              <a:gd name="connsiteX4" fmla="*/ 5110 w 2604573"/>
              <a:gd name="connsiteY4" fmla="*/ 527583 h 527584"/>
              <a:gd name="connsiteX0" fmla="*/ 3558 w 2604573"/>
              <a:gd name="connsiteY0" fmla="*/ 525111 h 527584"/>
              <a:gd name="connsiteX1" fmla="*/ 0 w 2604573"/>
              <a:gd name="connsiteY1" fmla="*/ 0 h 527584"/>
              <a:gd name="connsiteX2" fmla="*/ 2604573 w 2604573"/>
              <a:gd name="connsiteY2" fmla="*/ 271 h 527584"/>
              <a:gd name="connsiteX3" fmla="*/ 2604573 w 2604573"/>
              <a:gd name="connsiteY3" fmla="*/ 527584 h 527584"/>
              <a:gd name="connsiteX4" fmla="*/ 3558 w 2604573"/>
              <a:gd name="connsiteY4" fmla="*/ 525111 h 527584"/>
              <a:gd name="connsiteX0" fmla="*/ 2066 w 2604573"/>
              <a:gd name="connsiteY0" fmla="*/ 441081 h 527584"/>
              <a:gd name="connsiteX1" fmla="*/ 0 w 2604573"/>
              <a:gd name="connsiteY1" fmla="*/ 0 h 527584"/>
              <a:gd name="connsiteX2" fmla="*/ 2604573 w 2604573"/>
              <a:gd name="connsiteY2" fmla="*/ 271 h 527584"/>
              <a:gd name="connsiteX3" fmla="*/ 2604573 w 2604573"/>
              <a:gd name="connsiteY3" fmla="*/ 527584 h 527584"/>
              <a:gd name="connsiteX4" fmla="*/ 2066 w 2604573"/>
              <a:gd name="connsiteY4" fmla="*/ 441081 h 527584"/>
              <a:gd name="connsiteX0" fmla="*/ 2066 w 2604573"/>
              <a:gd name="connsiteY0" fmla="*/ 527583 h 527584"/>
              <a:gd name="connsiteX1" fmla="*/ 0 w 2604573"/>
              <a:gd name="connsiteY1" fmla="*/ 0 h 527584"/>
              <a:gd name="connsiteX2" fmla="*/ 2604573 w 2604573"/>
              <a:gd name="connsiteY2" fmla="*/ 271 h 527584"/>
              <a:gd name="connsiteX3" fmla="*/ 2604573 w 2604573"/>
              <a:gd name="connsiteY3" fmla="*/ 527584 h 527584"/>
              <a:gd name="connsiteX4" fmla="*/ 2066 w 2604573"/>
              <a:gd name="connsiteY4" fmla="*/ 527583 h 527584"/>
              <a:gd name="connsiteX0" fmla="*/ 405 w 2605895"/>
              <a:gd name="connsiteY0" fmla="*/ 527583 h 527584"/>
              <a:gd name="connsiteX1" fmla="*/ 1322 w 2605895"/>
              <a:gd name="connsiteY1" fmla="*/ 0 h 527584"/>
              <a:gd name="connsiteX2" fmla="*/ 2605895 w 2605895"/>
              <a:gd name="connsiteY2" fmla="*/ 271 h 527584"/>
              <a:gd name="connsiteX3" fmla="*/ 2605895 w 2605895"/>
              <a:gd name="connsiteY3" fmla="*/ 527584 h 527584"/>
              <a:gd name="connsiteX4" fmla="*/ 405 w 2605895"/>
              <a:gd name="connsiteY4" fmla="*/ 527583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895" h="527584">
                <a:moveTo>
                  <a:pt x="405" y="527583"/>
                </a:moveTo>
                <a:cubicBezTo>
                  <a:pt x="-1298" y="349475"/>
                  <a:pt x="3025" y="178108"/>
                  <a:pt x="1322" y="0"/>
                </a:cubicBezTo>
                <a:lnTo>
                  <a:pt x="2605895" y="271"/>
                </a:lnTo>
                <a:lnTo>
                  <a:pt x="2605895" y="527584"/>
                </a:lnTo>
                <a:lnTo>
                  <a:pt x="405" y="527583"/>
                </a:lnTo>
                <a:close/>
              </a:path>
            </a:pathLst>
          </a:custGeom>
          <a:solidFill>
            <a:srgbClr val="C8E4E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382000" y="6050280"/>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5BAFD1"/>
                </a:solidFill>
              </a:defRPr>
            </a:lvl1pPr>
          </a:lstStyle>
          <a:p>
            <a:fld id="{91B3F590-BFE6-423D-867F-875EDAFBE285}" type="slidenum">
              <a:rPr lang="en-US" smtClean="0"/>
              <a:pPr/>
              <a:t>‹#›</a:t>
            </a:fld>
            <a:endParaRPr lang="en-US" dirty="0"/>
          </a:p>
        </p:txBody>
      </p:sp>
      <p:pic>
        <p:nvPicPr>
          <p:cNvPr id="4" name="Picture 3" descr="EPD Logo_FINAL_cs4_map.jpg"/>
          <p:cNvPicPr>
            <a:picLocks noChangeAspect="1"/>
          </p:cNvPicPr>
          <p:nvPr/>
        </p:nvPicPr>
        <p:blipFill rotWithShape="1">
          <a:blip r:embed="rId8" cstate="print">
            <a:extLst>
              <a:ext uri="{28A0092B-C50C-407E-A947-70E740481C1C}">
                <a14:useLocalDpi xmlns:a14="http://schemas.microsoft.com/office/drawing/2010/main" val="0"/>
              </a:ext>
            </a:extLst>
          </a:blip>
          <a:srcRect l="32407"/>
          <a:stretch/>
        </p:blipFill>
        <p:spPr>
          <a:xfrm>
            <a:off x="143932" y="304800"/>
            <a:ext cx="618067" cy="61741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Lst>
  <p:timing>
    <p:tnLst>
      <p:par>
        <p:cTn id="1" dur="indefinite" restart="never" nodeType="tmRoot"/>
      </p:par>
    </p:tnLst>
  </p:timing>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Kevin.collins@dnr.ga.g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mailto:Laura.williams@dnr.ga.gov" TargetMode="External"/><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5474" y="4705684"/>
            <a:ext cx="184666" cy="369332"/>
          </a:xfrm>
          <a:prstGeom prst="rect">
            <a:avLst/>
          </a:prstGeom>
          <a:noFill/>
        </p:spPr>
        <p:txBody>
          <a:bodyPr wrap="none" rtlCol="0">
            <a:spAutoFit/>
          </a:bodyPr>
          <a:lstStyle/>
          <a:p>
            <a:endParaRPr lang="en-US" dirty="0"/>
          </a:p>
        </p:txBody>
      </p:sp>
      <p:sp>
        <p:nvSpPr>
          <p:cNvPr id="4" name="TextBox 3"/>
          <p:cNvSpPr txBox="1"/>
          <p:nvPr/>
        </p:nvSpPr>
        <p:spPr>
          <a:xfrm>
            <a:off x="304800" y="2858869"/>
            <a:ext cx="6858000" cy="1200329"/>
          </a:xfrm>
          <a:prstGeom prst="rect">
            <a:avLst/>
          </a:prstGeom>
          <a:noFill/>
        </p:spPr>
        <p:txBody>
          <a:bodyPr wrap="square" rtlCol="0">
            <a:spAutoFit/>
          </a:bodyPr>
          <a:lstStyle/>
          <a:p>
            <a:r>
              <a:rPr lang="en-US" sz="3600" b="1" dirty="0" smtClean="0">
                <a:solidFill>
                  <a:schemeClr val="bg1"/>
                </a:solidFill>
              </a:rPr>
              <a:t>Area Averaging Technical Guidance Overview</a:t>
            </a:r>
            <a:endParaRPr lang="en-US" sz="3600" b="1" dirty="0">
              <a:solidFill>
                <a:schemeClr val="bg1"/>
              </a:solidFill>
            </a:endParaRPr>
          </a:p>
        </p:txBody>
      </p:sp>
      <p:sp>
        <p:nvSpPr>
          <p:cNvPr id="6" name="TextBox 5"/>
          <p:cNvSpPr txBox="1"/>
          <p:nvPr/>
        </p:nvSpPr>
        <p:spPr>
          <a:xfrm>
            <a:off x="175452" y="4751898"/>
            <a:ext cx="4572000" cy="646331"/>
          </a:xfrm>
          <a:prstGeom prst="rect">
            <a:avLst/>
          </a:prstGeom>
          <a:noFill/>
        </p:spPr>
        <p:txBody>
          <a:bodyPr wrap="square" rtlCol="0">
            <a:spAutoFit/>
          </a:bodyPr>
          <a:lstStyle/>
          <a:p>
            <a:pPr algn="l"/>
            <a:r>
              <a:rPr lang="en-US" b="1" dirty="0" smtClean="0">
                <a:solidFill>
                  <a:schemeClr val="tx1"/>
                </a:solidFill>
                <a:latin typeface="+mj-lt"/>
              </a:rPr>
              <a:t>Kevin Collins</a:t>
            </a:r>
            <a:endParaRPr lang="en-US" b="1" baseline="0" dirty="0" smtClean="0">
              <a:solidFill>
                <a:schemeClr val="tx1"/>
              </a:solidFill>
              <a:latin typeface="+mj-lt"/>
            </a:endParaRPr>
          </a:p>
          <a:p>
            <a:pPr algn="l"/>
            <a:r>
              <a:rPr lang="en-US" dirty="0" smtClean="0">
                <a:latin typeface="+mj-lt"/>
              </a:rPr>
              <a:t>Response Development Unit 2 Coordinator</a:t>
            </a:r>
            <a:endParaRPr lang="en-US" dirty="0" smtClean="0">
              <a:solidFill>
                <a:schemeClr val="tx1"/>
              </a:solidFill>
              <a:latin typeface="+mj-lt"/>
            </a:endParaRPr>
          </a:p>
        </p:txBody>
      </p:sp>
      <p:sp>
        <p:nvSpPr>
          <p:cNvPr id="7" name="TextBox 6"/>
          <p:cNvSpPr txBox="1"/>
          <p:nvPr/>
        </p:nvSpPr>
        <p:spPr>
          <a:xfrm>
            <a:off x="5029200" y="4751898"/>
            <a:ext cx="3922697" cy="615553"/>
          </a:xfrm>
          <a:prstGeom prst="rect">
            <a:avLst/>
          </a:prstGeom>
          <a:noFill/>
        </p:spPr>
        <p:txBody>
          <a:bodyPr wrap="square" rtlCol="0">
            <a:spAutoFit/>
          </a:bodyPr>
          <a:lstStyle/>
          <a:p>
            <a:pPr algn="r"/>
            <a:r>
              <a:rPr lang="en-US" sz="1600" b="1" dirty="0" smtClean="0">
                <a:latin typeface="+mj-lt"/>
              </a:rPr>
              <a:t>Georgia Industry Environmental Coalition</a:t>
            </a:r>
          </a:p>
          <a:p>
            <a:pPr marL="0" marR="0" indent="0" algn="r"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tx1"/>
                </a:solidFill>
                <a:latin typeface="+mj-lt"/>
                <a:ea typeface="+mn-ea"/>
                <a:cs typeface="+mn-cs"/>
              </a:rPr>
              <a:t>December 4, 2018 Workshop</a:t>
            </a:r>
          </a:p>
        </p:txBody>
      </p:sp>
    </p:spTree>
    <p:extLst>
      <p:ext uri="{BB962C8B-B14F-4D97-AF65-F5344CB8AC3E}">
        <p14:creationId xmlns:p14="http://schemas.microsoft.com/office/powerpoint/2010/main" val="297448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Guidance </a:t>
            </a:r>
            <a:r>
              <a:rPr lang="en-US" dirty="0" smtClean="0"/>
              <a:t>components</a:t>
            </a:r>
            <a:endParaRPr lang="en-US" dirty="0"/>
          </a:p>
        </p:txBody>
      </p:sp>
      <p:sp>
        <p:nvSpPr>
          <p:cNvPr id="3" name="Content Placeholder 2"/>
          <p:cNvSpPr>
            <a:spLocks noGrp="1"/>
          </p:cNvSpPr>
          <p:nvPr>
            <p:ph idx="1"/>
          </p:nvPr>
        </p:nvSpPr>
        <p:spPr>
          <a:xfrm>
            <a:off x="822960" y="1100628"/>
            <a:ext cx="7520940" cy="3547572"/>
          </a:xfrm>
        </p:spPr>
        <p:txBody>
          <a:bodyPr>
            <a:normAutofit/>
          </a:bodyPr>
          <a:lstStyle/>
          <a:p>
            <a:pPr marL="0" indent="0"/>
            <a:endParaRPr lang="en-US" sz="2400" u="sng" dirty="0" smtClean="0"/>
          </a:p>
          <a:p>
            <a:pPr marL="0" indent="0"/>
            <a:r>
              <a:rPr lang="en-US" sz="2400" u="sng" dirty="0" smtClean="0">
                <a:latin typeface="+mj-lt"/>
              </a:rPr>
              <a:t>DATA REQUIREMENTS</a:t>
            </a:r>
            <a:r>
              <a:rPr lang="en-US" sz="2400" dirty="0" smtClean="0">
                <a:latin typeface="+mj-lt"/>
              </a:rPr>
              <a:t>: Key Terms</a:t>
            </a:r>
            <a:endParaRPr lang="en-US" sz="2400" dirty="0" smtClean="0">
              <a:latin typeface="+mj-lt"/>
            </a:endParaRPr>
          </a:p>
          <a:p>
            <a:pPr marL="0" indent="0"/>
            <a:endParaRPr lang="en-US" sz="2400" u="sng" dirty="0" smtClean="0"/>
          </a:p>
          <a:p>
            <a:pPr lvl="0">
              <a:buFont typeface="Wingdings" panose="05000000000000000000" pitchFamily="2" charset="2"/>
              <a:buChar char="Ø"/>
            </a:pPr>
            <a:r>
              <a:rPr lang="en-US" sz="2400" b="0" dirty="0" smtClean="0">
                <a:latin typeface="+mj-lt"/>
              </a:rPr>
              <a:t>Exposure Domain</a:t>
            </a:r>
          </a:p>
          <a:p>
            <a:pPr lvl="0">
              <a:buFont typeface="Wingdings" panose="05000000000000000000" pitchFamily="2" charset="2"/>
              <a:buChar char="Ø"/>
            </a:pPr>
            <a:r>
              <a:rPr lang="en-US" sz="2400" b="0" dirty="0" smtClean="0">
                <a:latin typeface="+mj-lt"/>
                <a:ea typeface="Calibri"/>
                <a:cs typeface="Times New Roman"/>
              </a:rPr>
              <a:t>Exposure Unit</a:t>
            </a:r>
          </a:p>
          <a:p>
            <a:pPr lvl="0">
              <a:buFont typeface="Wingdings" panose="05000000000000000000" pitchFamily="2" charset="2"/>
              <a:buChar char="Ø"/>
            </a:pPr>
            <a:r>
              <a:rPr lang="en-US" sz="2400" b="0" dirty="0" smtClean="0">
                <a:latin typeface="+mj-lt"/>
                <a:ea typeface="Calibri"/>
                <a:cs typeface="Times New Roman"/>
              </a:rPr>
              <a:t>Exposure Point Concentration</a:t>
            </a:r>
          </a:p>
          <a:p>
            <a:pPr lvl="0">
              <a:buFont typeface="Wingdings" panose="05000000000000000000" pitchFamily="2" charset="2"/>
              <a:buChar char="Ø"/>
            </a:pPr>
            <a:r>
              <a:rPr lang="en-US" sz="2400" b="0" dirty="0" smtClean="0">
                <a:latin typeface="+mj-lt"/>
                <a:ea typeface="Calibri"/>
                <a:cs typeface="Times New Roman"/>
              </a:rPr>
              <a:t>Source Material / Hot Spots</a:t>
            </a:r>
            <a:endParaRPr lang="en-US" sz="2400" b="0" dirty="0">
              <a:latin typeface="+mj-lt"/>
              <a:ea typeface="Calibri"/>
              <a:cs typeface="Times New Roman"/>
            </a:endParaRPr>
          </a:p>
        </p:txBody>
      </p:sp>
      <p:pic>
        <p:nvPicPr>
          <p:cNvPr id="1026" name="Picture 2" descr="C:\Users\kcollins1\AppData\Local\Microsoft\Windows\Temporary Internet Files\Content.IE5\NS89FCQ0\chav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4717" y="3099117"/>
            <a:ext cx="2768283" cy="2768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1844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Guidance </a:t>
            </a:r>
            <a:r>
              <a:rPr lang="en-US" dirty="0" smtClean="0"/>
              <a:t>components</a:t>
            </a:r>
            <a:endParaRPr lang="en-US" dirty="0"/>
          </a:p>
        </p:txBody>
      </p:sp>
      <p:sp>
        <p:nvSpPr>
          <p:cNvPr id="3" name="Content Placeholder 2"/>
          <p:cNvSpPr>
            <a:spLocks noGrp="1"/>
          </p:cNvSpPr>
          <p:nvPr>
            <p:ph idx="1"/>
          </p:nvPr>
        </p:nvSpPr>
        <p:spPr>
          <a:xfrm>
            <a:off x="822960" y="1100628"/>
            <a:ext cx="7520940" cy="3547572"/>
          </a:xfrm>
        </p:spPr>
        <p:txBody>
          <a:bodyPr>
            <a:normAutofit/>
          </a:bodyPr>
          <a:lstStyle/>
          <a:p>
            <a:pPr>
              <a:buFont typeface="Wingdings" panose="05000000000000000000" pitchFamily="2" charset="2"/>
              <a:buChar char="Ø"/>
            </a:pPr>
            <a:endParaRPr lang="en-US" sz="2400" u="sng" dirty="0" smtClean="0"/>
          </a:p>
          <a:p>
            <a:pPr>
              <a:buFont typeface="Wingdings" panose="05000000000000000000" pitchFamily="2" charset="2"/>
              <a:buChar char="Ø"/>
            </a:pPr>
            <a:r>
              <a:rPr lang="en-US" sz="2400" u="sng" dirty="0" smtClean="0">
                <a:latin typeface="+mj-lt"/>
              </a:rPr>
              <a:t>LIMITING FACTORS</a:t>
            </a:r>
          </a:p>
          <a:p>
            <a:pPr marL="0" indent="0"/>
            <a:endParaRPr lang="en-US" sz="2400" u="sng" dirty="0" smtClean="0">
              <a:latin typeface="+mj-lt"/>
            </a:endParaRPr>
          </a:p>
          <a:p>
            <a:pPr>
              <a:buFont typeface="Wingdings" panose="05000000000000000000" pitchFamily="2" charset="2"/>
              <a:buChar char="Ø"/>
            </a:pPr>
            <a:r>
              <a:rPr lang="en-US" sz="2400" u="sng" dirty="0" smtClean="0">
                <a:latin typeface="+mj-lt"/>
              </a:rPr>
              <a:t>GENERAL CRITERIA</a:t>
            </a:r>
          </a:p>
          <a:p>
            <a:pPr marL="0" indent="0"/>
            <a:endParaRPr lang="en-US" sz="2400" u="sng" dirty="0" smtClean="0">
              <a:latin typeface="+mj-lt"/>
            </a:endParaRPr>
          </a:p>
          <a:p>
            <a:pPr>
              <a:buFont typeface="Wingdings" panose="05000000000000000000" pitchFamily="2" charset="2"/>
              <a:buChar char="Ø"/>
            </a:pPr>
            <a:r>
              <a:rPr lang="en-US" sz="2400" u="sng" dirty="0" smtClean="0">
                <a:latin typeface="+mj-lt"/>
              </a:rPr>
              <a:t>SAMPLING PLAN</a:t>
            </a:r>
          </a:p>
        </p:txBody>
      </p:sp>
      <p:pic>
        <p:nvPicPr>
          <p:cNvPr id="2052" name="Picture 4" descr="C:\Users\kcollins1\AppData\Local\Microsoft\Windows\Temporary Internet Files\Content.IE5\9BC7DP6M\sign exclamation mark 3d huma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819400"/>
            <a:ext cx="3048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0796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Guidance </a:t>
            </a:r>
            <a:r>
              <a:rPr lang="en-US" dirty="0" smtClean="0"/>
              <a:t>components</a:t>
            </a:r>
            <a:endParaRPr lang="en-US" dirty="0"/>
          </a:p>
        </p:txBody>
      </p:sp>
      <p:sp>
        <p:nvSpPr>
          <p:cNvPr id="3" name="Content Placeholder 2"/>
          <p:cNvSpPr>
            <a:spLocks noGrp="1"/>
          </p:cNvSpPr>
          <p:nvPr>
            <p:ph idx="1"/>
          </p:nvPr>
        </p:nvSpPr>
        <p:spPr>
          <a:xfrm>
            <a:off x="822960" y="1100628"/>
            <a:ext cx="7520940" cy="3547572"/>
          </a:xfrm>
        </p:spPr>
        <p:txBody>
          <a:bodyPr>
            <a:normAutofit/>
          </a:bodyPr>
          <a:lstStyle/>
          <a:p>
            <a:pPr marL="0" indent="0"/>
            <a:endParaRPr lang="en-US" sz="2400" u="sng" dirty="0" smtClean="0"/>
          </a:p>
          <a:p>
            <a:pPr marL="0" indent="0"/>
            <a:r>
              <a:rPr lang="en-US" sz="2400" u="sng" dirty="0" smtClean="0">
                <a:latin typeface="+mj-lt"/>
              </a:rPr>
              <a:t>LIMITING FACTORS</a:t>
            </a:r>
            <a:r>
              <a:rPr lang="en-US" sz="2400" dirty="0" smtClean="0">
                <a:latin typeface="+mj-lt"/>
              </a:rPr>
              <a:t>:</a:t>
            </a:r>
            <a:endParaRPr lang="en-US" sz="2400" dirty="0" smtClean="0">
              <a:latin typeface="+mj-lt"/>
            </a:endParaRPr>
          </a:p>
          <a:p>
            <a:pPr lvl="0">
              <a:buFont typeface="Wingdings" panose="05000000000000000000" pitchFamily="2" charset="2"/>
              <a:buChar char="Ø"/>
            </a:pPr>
            <a:r>
              <a:rPr lang="en-US" sz="2400" b="0" dirty="0" smtClean="0">
                <a:latin typeface="+mj-lt"/>
                <a:ea typeface="Calibri"/>
                <a:cs typeface="Times New Roman"/>
              </a:rPr>
              <a:t>Source Material and/or Free Product</a:t>
            </a:r>
          </a:p>
          <a:p>
            <a:pPr lvl="0">
              <a:buFont typeface="Wingdings" panose="05000000000000000000" pitchFamily="2" charset="2"/>
              <a:buChar char="Ø"/>
            </a:pPr>
            <a:r>
              <a:rPr lang="en-US" sz="2400" b="0" dirty="0" smtClean="0">
                <a:latin typeface="+mj-lt"/>
                <a:ea typeface="Calibri"/>
                <a:cs typeface="Times New Roman"/>
              </a:rPr>
              <a:t>Section (7) of the Rules: Corrective Action Considerations</a:t>
            </a:r>
          </a:p>
          <a:p>
            <a:pPr lvl="0">
              <a:buFont typeface="Wingdings" panose="05000000000000000000" pitchFamily="2" charset="2"/>
              <a:buChar char="Ø"/>
            </a:pPr>
            <a:r>
              <a:rPr lang="en-US" sz="2400" b="0" dirty="0" smtClean="0">
                <a:latin typeface="+mj-lt"/>
                <a:ea typeface="Calibri"/>
                <a:cs typeface="Times New Roman"/>
              </a:rPr>
              <a:t>General Limitations</a:t>
            </a:r>
          </a:p>
          <a:p>
            <a:pPr lvl="0">
              <a:buFont typeface="Wingdings" panose="05000000000000000000" pitchFamily="2" charset="2"/>
              <a:buChar char="Ø"/>
            </a:pPr>
            <a:endParaRPr lang="en-US" sz="2400" b="0" dirty="0">
              <a:latin typeface="+mj-lt"/>
              <a:ea typeface="Calibri"/>
              <a:cs typeface="Times New Roman"/>
            </a:endParaRPr>
          </a:p>
        </p:txBody>
      </p:sp>
      <p:pic>
        <p:nvPicPr>
          <p:cNvPr id="4" name="Picture 3" descr="C:\Users\kcollins1\AppData\Local\Microsoft\Windows\Temporary Internet Files\Content.IE5\NS89FCQ0\220px-A14.svg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575859"/>
            <a:ext cx="2438400" cy="2139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8710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Guidance </a:t>
            </a:r>
            <a:r>
              <a:rPr lang="en-US" dirty="0" smtClean="0"/>
              <a:t>components</a:t>
            </a:r>
            <a:endParaRPr lang="en-US" dirty="0"/>
          </a:p>
        </p:txBody>
      </p:sp>
      <p:sp>
        <p:nvSpPr>
          <p:cNvPr id="3" name="Content Placeholder 2"/>
          <p:cNvSpPr>
            <a:spLocks noGrp="1"/>
          </p:cNvSpPr>
          <p:nvPr>
            <p:ph idx="1"/>
          </p:nvPr>
        </p:nvSpPr>
        <p:spPr>
          <a:xfrm>
            <a:off x="822960" y="1100628"/>
            <a:ext cx="7520940" cy="3547572"/>
          </a:xfrm>
        </p:spPr>
        <p:txBody>
          <a:bodyPr>
            <a:normAutofit/>
          </a:bodyPr>
          <a:lstStyle/>
          <a:p>
            <a:pPr marL="0" indent="0"/>
            <a:endParaRPr lang="en-US" sz="2400" u="sng" dirty="0" smtClean="0"/>
          </a:p>
          <a:p>
            <a:pPr marL="0" indent="0"/>
            <a:r>
              <a:rPr lang="en-US" sz="2400" u="sng" dirty="0" smtClean="0">
                <a:latin typeface="+mj-lt"/>
              </a:rPr>
              <a:t>GENERAL CRITERIA:</a:t>
            </a:r>
            <a:endParaRPr lang="en-US" sz="2400" dirty="0" smtClean="0">
              <a:latin typeface="+mj-lt"/>
            </a:endParaRPr>
          </a:p>
          <a:p>
            <a:pPr lvl="0">
              <a:buFont typeface="Wingdings" panose="05000000000000000000" pitchFamily="2" charset="2"/>
              <a:buChar char="Ø"/>
            </a:pPr>
            <a:r>
              <a:rPr lang="en-US" sz="2400" b="0" dirty="0" smtClean="0">
                <a:latin typeface="+mj-lt"/>
              </a:rPr>
              <a:t>Justify the Exposure </a:t>
            </a:r>
            <a:r>
              <a:rPr lang="en-US" sz="2400" b="0" dirty="0" smtClean="0">
                <a:latin typeface="+mj-lt"/>
              </a:rPr>
              <a:t>Domain</a:t>
            </a:r>
          </a:p>
          <a:p>
            <a:pPr lvl="0">
              <a:buFont typeface="Wingdings" panose="05000000000000000000" pitchFamily="2" charset="2"/>
              <a:buChar char="Ø"/>
            </a:pPr>
            <a:r>
              <a:rPr lang="en-US" sz="2400" b="0" dirty="0" smtClean="0">
                <a:latin typeface="+mj-lt"/>
                <a:ea typeface="Calibri"/>
                <a:cs typeface="Times New Roman"/>
              </a:rPr>
              <a:t>Toxicity</a:t>
            </a:r>
            <a:endParaRPr lang="en-US" sz="2400" b="0" dirty="0" smtClean="0">
              <a:latin typeface="+mj-lt"/>
              <a:ea typeface="Calibri"/>
              <a:cs typeface="Times New Roman"/>
            </a:endParaRPr>
          </a:p>
          <a:p>
            <a:pPr lvl="0">
              <a:buFont typeface="Wingdings" panose="05000000000000000000" pitchFamily="2" charset="2"/>
              <a:buChar char="Ø"/>
            </a:pPr>
            <a:r>
              <a:rPr lang="en-US" sz="2400" b="0" dirty="0" smtClean="0">
                <a:latin typeface="+mj-lt"/>
                <a:ea typeface="Calibri"/>
                <a:cs typeface="Times New Roman"/>
              </a:rPr>
              <a:t>Cost – Quality and Quantity of Data</a:t>
            </a:r>
            <a:endParaRPr lang="en-US" sz="2400" b="0" dirty="0" smtClean="0">
              <a:latin typeface="+mj-lt"/>
              <a:ea typeface="Calibri"/>
              <a:cs typeface="Times New Roman"/>
            </a:endParaRPr>
          </a:p>
          <a:p>
            <a:pPr lvl="0">
              <a:buFont typeface="Wingdings" panose="05000000000000000000" pitchFamily="2" charset="2"/>
              <a:buChar char="Ø"/>
            </a:pPr>
            <a:r>
              <a:rPr lang="en-US" sz="2400" b="0" dirty="0" smtClean="0">
                <a:latin typeface="+mj-lt"/>
                <a:ea typeface="Calibri"/>
                <a:cs typeface="Times New Roman"/>
              </a:rPr>
              <a:t>Complexity – Statistics</a:t>
            </a:r>
            <a:endParaRPr lang="en-US" sz="2400" b="0" dirty="0">
              <a:latin typeface="+mj-lt"/>
              <a:ea typeface="Calibri"/>
              <a:cs typeface="Times New Roman"/>
            </a:endParaRPr>
          </a:p>
        </p:txBody>
      </p:sp>
      <p:pic>
        <p:nvPicPr>
          <p:cNvPr id="4" name="Picture 4" descr="C:\Users\kcollins1\AppData\Local\Microsoft\Windows\Temporary Internet Files\Content.IE5\9BC7DP6M\sign exclamation mark 3d huma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819400"/>
            <a:ext cx="3048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871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kcollins1\AppData\Local\Microsoft\Windows\Temporary Internet Files\Content.IE5\2VQWXWJX\iStock_000016768581_ExtraSmal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228975"/>
            <a:ext cx="3497447" cy="26384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Guidance </a:t>
            </a:r>
            <a:r>
              <a:rPr lang="en-US" dirty="0" smtClean="0"/>
              <a:t>components</a:t>
            </a:r>
            <a:endParaRPr lang="en-US" dirty="0"/>
          </a:p>
        </p:txBody>
      </p:sp>
      <p:sp>
        <p:nvSpPr>
          <p:cNvPr id="3" name="Content Placeholder 2"/>
          <p:cNvSpPr>
            <a:spLocks noGrp="1"/>
          </p:cNvSpPr>
          <p:nvPr>
            <p:ph idx="1"/>
          </p:nvPr>
        </p:nvSpPr>
        <p:spPr>
          <a:xfrm>
            <a:off x="822960" y="1100628"/>
            <a:ext cx="7520940" cy="3547572"/>
          </a:xfrm>
        </p:spPr>
        <p:txBody>
          <a:bodyPr>
            <a:normAutofit/>
          </a:bodyPr>
          <a:lstStyle/>
          <a:p>
            <a:pPr marL="0" indent="0"/>
            <a:endParaRPr lang="en-US" sz="2400" u="sng" dirty="0" smtClean="0"/>
          </a:p>
          <a:p>
            <a:pPr marL="0" indent="0"/>
            <a:r>
              <a:rPr lang="en-US" sz="2400" u="sng" dirty="0" smtClean="0">
                <a:latin typeface="+mj-lt"/>
              </a:rPr>
              <a:t>SAMPLING PLAN</a:t>
            </a:r>
            <a:r>
              <a:rPr lang="en-US" sz="2400" dirty="0" smtClean="0">
                <a:latin typeface="+mj-lt"/>
              </a:rPr>
              <a:t>:</a:t>
            </a:r>
            <a:endParaRPr lang="en-US" sz="2400" dirty="0" smtClean="0">
              <a:latin typeface="+mj-lt"/>
            </a:endParaRPr>
          </a:p>
          <a:p>
            <a:pPr lvl="0">
              <a:buFont typeface="Wingdings" panose="05000000000000000000" pitchFamily="2" charset="2"/>
              <a:buChar char="Ø"/>
            </a:pPr>
            <a:r>
              <a:rPr lang="en-US" sz="2400" b="0" dirty="0" smtClean="0">
                <a:latin typeface="+mj-lt"/>
              </a:rPr>
              <a:t>Conceptual Site Model</a:t>
            </a:r>
            <a:endParaRPr lang="en-US" sz="2400" b="0" dirty="0" smtClean="0">
              <a:latin typeface="+mj-lt"/>
            </a:endParaRPr>
          </a:p>
          <a:p>
            <a:pPr lvl="0">
              <a:buFont typeface="Wingdings" panose="05000000000000000000" pitchFamily="2" charset="2"/>
              <a:buChar char="Ø"/>
            </a:pPr>
            <a:r>
              <a:rPr lang="en-US" sz="2400" b="0" dirty="0" smtClean="0">
                <a:latin typeface="+mj-lt"/>
                <a:ea typeface="Calibri"/>
                <a:cs typeface="Times New Roman"/>
              </a:rPr>
              <a:t>Site Characterization – representative dataset</a:t>
            </a:r>
            <a:endParaRPr lang="en-US" sz="2400" b="0" dirty="0" smtClean="0">
              <a:latin typeface="+mj-lt"/>
              <a:ea typeface="Calibri"/>
              <a:cs typeface="Times New Roman"/>
            </a:endParaRPr>
          </a:p>
          <a:p>
            <a:pPr lvl="0">
              <a:buFont typeface="Wingdings" panose="05000000000000000000" pitchFamily="2" charset="2"/>
              <a:buChar char="Ø"/>
            </a:pPr>
            <a:r>
              <a:rPr lang="en-US" sz="2400" b="0" dirty="0" smtClean="0">
                <a:latin typeface="+mj-lt"/>
                <a:ea typeface="Calibri"/>
                <a:cs typeface="Times New Roman"/>
              </a:rPr>
              <a:t>Removal Strategy</a:t>
            </a:r>
            <a:endParaRPr lang="en-US" sz="2400" b="0" dirty="0" smtClean="0">
              <a:latin typeface="+mj-lt"/>
              <a:ea typeface="Calibri"/>
              <a:cs typeface="Times New Roman"/>
            </a:endParaRPr>
          </a:p>
          <a:p>
            <a:pPr lvl="0">
              <a:buFont typeface="Wingdings" panose="05000000000000000000" pitchFamily="2" charset="2"/>
              <a:buChar char="Ø"/>
            </a:pPr>
            <a:r>
              <a:rPr lang="en-US" sz="2400" b="0" dirty="0" smtClean="0">
                <a:latin typeface="+mj-lt"/>
                <a:ea typeface="Calibri"/>
                <a:cs typeface="Times New Roman"/>
              </a:rPr>
              <a:t>Source Material / Hot Spots</a:t>
            </a:r>
            <a:endParaRPr lang="en-US" sz="2400" b="0" dirty="0">
              <a:latin typeface="+mj-lt"/>
              <a:ea typeface="Calibri"/>
              <a:cs typeface="Times New Roman"/>
            </a:endParaRPr>
          </a:p>
        </p:txBody>
      </p:sp>
    </p:spTree>
    <p:extLst>
      <p:ext uri="{BB962C8B-B14F-4D97-AF65-F5344CB8AC3E}">
        <p14:creationId xmlns:p14="http://schemas.microsoft.com/office/powerpoint/2010/main" val="2530871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777240"/>
          </a:xfrm>
        </p:spPr>
        <p:txBody>
          <a:bodyPr/>
          <a:lstStyle/>
          <a:p>
            <a:r>
              <a:rPr lang="en-US" dirty="0" smtClean="0"/>
              <a:t>Guidance components</a:t>
            </a:r>
            <a:endParaRPr lang="en-US" dirty="0"/>
          </a:p>
        </p:txBody>
      </p:sp>
      <p:sp>
        <p:nvSpPr>
          <p:cNvPr id="3" name="Content Placeholder 2"/>
          <p:cNvSpPr>
            <a:spLocks noGrp="1"/>
          </p:cNvSpPr>
          <p:nvPr>
            <p:ph idx="1"/>
          </p:nvPr>
        </p:nvSpPr>
        <p:spPr>
          <a:xfrm>
            <a:off x="457200" y="1600200"/>
            <a:ext cx="8229600" cy="1676400"/>
          </a:xfrm>
        </p:spPr>
        <p:txBody>
          <a:bodyPr anchor="t">
            <a:normAutofit/>
          </a:bodyPr>
          <a:lstStyle/>
          <a:p>
            <a:pPr marL="114300" marR="0" indent="-457200" algn="just">
              <a:lnSpc>
                <a:spcPct val="115000"/>
              </a:lnSpc>
              <a:spcBef>
                <a:spcPts val="0"/>
              </a:spcBef>
              <a:spcAft>
                <a:spcPts val="1000"/>
              </a:spcAft>
              <a:buFont typeface="Wingdings" panose="05000000000000000000" pitchFamily="2" charset="2"/>
              <a:buChar char="Ø"/>
            </a:pPr>
            <a:r>
              <a:rPr lang="en-US" sz="2800" b="0" dirty="0" smtClean="0">
                <a:latin typeface="+mj-lt"/>
                <a:ea typeface="Calibri"/>
                <a:cs typeface="Times New Roman"/>
              </a:rPr>
              <a:t>Decision Process Flow Chart</a:t>
            </a:r>
          </a:p>
          <a:p>
            <a:pPr marL="0" lvl="2" indent="0" algn="just">
              <a:lnSpc>
                <a:spcPct val="115000"/>
              </a:lnSpc>
              <a:spcBef>
                <a:spcPts val="0"/>
              </a:spcBef>
              <a:spcAft>
                <a:spcPts val="1000"/>
              </a:spcAft>
              <a:buNone/>
            </a:pPr>
            <a:r>
              <a:rPr lang="en-US" sz="2800" dirty="0">
                <a:latin typeface="+mj-lt"/>
                <a:ea typeface="Calibri"/>
                <a:cs typeface="Times New Roman"/>
              </a:rPr>
              <a:t>	</a:t>
            </a:r>
            <a:r>
              <a:rPr lang="en-US" sz="2800" dirty="0" smtClean="0">
                <a:latin typeface="+mj-lt"/>
                <a:ea typeface="Calibri"/>
                <a:cs typeface="Times New Roman"/>
              </a:rPr>
              <a:t>- Appendix A of the Guidance</a:t>
            </a:r>
            <a:endParaRPr lang="en-US" sz="2800" b="0" dirty="0" smtClean="0">
              <a:latin typeface="+mj-lt"/>
              <a:ea typeface="Calibri"/>
              <a:cs typeface="Times New Roman"/>
            </a:endParaRPr>
          </a:p>
        </p:txBody>
      </p:sp>
      <p:pic>
        <p:nvPicPr>
          <p:cNvPr id="4" name="Picture 2" descr="C:\Users\kcollins1\AppData\Local\Microsoft\Windows\Temporary Internet Files\Content.IE5\2VQWXWJX\path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6307" y="2743200"/>
            <a:ext cx="3120493" cy="311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8794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a:xfrm>
            <a:off x="228600" y="1295400"/>
            <a:ext cx="5387340" cy="1871172"/>
          </a:xfrm>
        </p:spPr>
        <p:txBody>
          <a:bodyPr>
            <a:normAutofit/>
          </a:bodyPr>
          <a:lstStyle/>
          <a:p>
            <a:pPr lvl="0" algn="ctr" eaLnBrk="0" fontAlgn="base" hangingPunct="0">
              <a:spcBef>
                <a:spcPct val="20000"/>
              </a:spcBef>
              <a:spcAft>
                <a:spcPct val="0"/>
              </a:spcAft>
              <a:buClr>
                <a:srgbClr val="CA7700"/>
              </a:buClr>
            </a:pPr>
            <a:r>
              <a:rPr lang="en-US" altLang="en-US" sz="2400" b="0" dirty="0">
                <a:solidFill>
                  <a:prstClr val="black"/>
                </a:solidFill>
                <a:latin typeface="Arial" pitchFamily="34" charset="0"/>
              </a:rPr>
              <a:t>Kevin Collins</a:t>
            </a:r>
          </a:p>
          <a:p>
            <a:pPr lvl="0" algn="ctr" eaLnBrk="0" fontAlgn="base" hangingPunct="0">
              <a:spcBef>
                <a:spcPct val="20000"/>
              </a:spcBef>
              <a:spcAft>
                <a:spcPct val="0"/>
              </a:spcAft>
              <a:buClr>
                <a:srgbClr val="CA7700"/>
              </a:buClr>
            </a:pPr>
            <a:r>
              <a:rPr lang="en-US" altLang="en-US" sz="2400" b="0" dirty="0">
                <a:solidFill>
                  <a:prstClr val="black"/>
                </a:solidFill>
                <a:latin typeface="Arial" pitchFamily="34" charset="0"/>
              </a:rPr>
              <a:t>Unit Coordinator</a:t>
            </a:r>
          </a:p>
          <a:p>
            <a:pPr lvl="0" algn="ctr" eaLnBrk="0" fontAlgn="base" hangingPunct="0">
              <a:spcBef>
                <a:spcPct val="20000"/>
              </a:spcBef>
              <a:spcAft>
                <a:spcPct val="0"/>
              </a:spcAft>
              <a:buClr>
                <a:srgbClr val="CA7700"/>
              </a:buClr>
            </a:pPr>
            <a:r>
              <a:rPr lang="en-US" altLang="en-US" sz="2400" b="0" dirty="0">
                <a:solidFill>
                  <a:prstClr val="black"/>
                </a:solidFill>
                <a:latin typeface="Arial" pitchFamily="34" charset="0"/>
              </a:rPr>
              <a:t>404-657-8610</a:t>
            </a:r>
          </a:p>
          <a:p>
            <a:pPr lvl="0" algn="ctr" eaLnBrk="0" fontAlgn="base" hangingPunct="0">
              <a:spcBef>
                <a:spcPct val="20000"/>
              </a:spcBef>
              <a:spcAft>
                <a:spcPct val="0"/>
              </a:spcAft>
              <a:buClr>
                <a:srgbClr val="CA7700"/>
              </a:buClr>
            </a:pPr>
            <a:r>
              <a:rPr lang="en-US" altLang="en-US" sz="2400" b="0" dirty="0" smtClean="0">
                <a:solidFill>
                  <a:prstClr val="black"/>
                </a:solidFill>
                <a:latin typeface="Arial" pitchFamily="34" charset="0"/>
                <a:hlinkClick r:id="rId3"/>
              </a:rPr>
              <a:t>Kevin.collins@dnr.ga.gov</a:t>
            </a:r>
            <a:endParaRPr lang="en-US" altLang="en-US" sz="2400" b="0" dirty="0">
              <a:solidFill>
                <a:prstClr val="black"/>
              </a:solidFill>
              <a:latin typeface="Arial" pitchFamily="34" charset="0"/>
            </a:endParaRPr>
          </a:p>
        </p:txBody>
      </p:sp>
      <p:pic>
        <p:nvPicPr>
          <p:cNvPr id="5123" name="Picture 3" descr="C:\Users\kcollins1\AppData\Local\Microsoft\Windows\Temporary Internet Files\Content.IE5\XEXBGNNP\ContactUs-1_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0161" y="1159314"/>
            <a:ext cx="2540439" cy="169362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kcollins1\AppData\Local\Microsoft\Windows\Temporary Internet Files\Content.IE5\9BC7DP6M\contact_updated[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753130"/>
            <a:ext cx="2743200" cy="1600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19600" y="3657600"/>
            <a:ext cx="4191000" cy="1791260"/>
          </a:xfrm>
          <a:prstGeom prst="rect">
            <a:avLst/>
          </a:prstGeom>
          <a:noFill/>
        </p:spPr>
        <p:txBody>
          <a:bodyPr wrap="square" rtlCol="0">
            <a:spAutoFit/>
          </a:bodyPr>
          <a:lstStyle/>
          <a:p>
            <a:pPr marL="342900" lvl="0" indent="-342900" algn="ctr" eaLnBrk="0" fontAlgn="base" hangingPunct="0">
              <a:spcBef>
                <a:spcPct val="20000"/>
              </a:spcBef>
              <a:spcAft>
                <a:spcPct val="0"/>
              </a:spcAft>
              <a:buClr>
                <a:srgbClr val="CA7700"/>
              </a:buClr>
            </a:pPr>
            <a:r>
              <a:rPr lang="en-US" altLang="en-US" sz="2400" dirty="0" smtClean="0">
                <a:solidFill>
                  <a:prstClr val="black"/>
                </a:solidFill>
                <a:latin typeface="Arial" pitchFamily="34" charset="0"/>
              </a:rPr>
              <a:t>Jason Metzger</a:t>
            </a:r>
            <a:endParaRPr lang="en-US" altLang="en-US" sz="2400" dirty="0">
              <a:solidFill>
                <a:prstClr val="black"/>
              </a:solidFill>
              <a:latin typeface="Arial" pitchFamily="34" charset="0"/>
            </a:endParaRPr>
          </a:p>
          <a:p>
            <a:pPr marL="342900" lvl="0" indent="-342900" algn="ctr" eaLnBrk="0" fontAlgn="base" hangingPunct="0">
              <a:spcBef>
                <a:spcPct val="20000"/>
              </a:spcBef>
              <a:spcAft>
                <a:spcPct val="0"/>
              </a:spcAft>
              <a:buClr>
                <a:srgbClr val="CA7700"/>
              </a:buClr>
            </a:pPr>
            <a:r>
              <a:rPr lang="en-US" altLang="en-US" sz="2400" dirty="0" smtClean="0">
                <a:solidFill>
                  <a:prstClr val="black"/>
                </a:solidFill>
                <a:latin typeface="Arial" pitchFamily="34" charset="0"/>
              </a:rPr>
              <a:t>Program Manager</a:t>
            </a:r>
            <a:endParaRPr lang="en-US" altLang="en-US" sz="2400" dirty="0">
              <a:solidFill>
                <a:prstClr val="black"/>
              </a:solidFill>
              <a:latin typeface="Arial" pitchFamily="34" charset="0"/>
            </a:endParaRPr>
          </a:p>
          <a:p>
            <a:pPr marL="342900" lvl="0" indent="-342900" algn="ctr" eaLnBrk="0" fontAlgn="base" hangingPunct="0">
              <a:spcBef>
                <a:spcPct val="20000"/>
              </a:spcBef>
              <a:spcAft>
                <a:spcPct val="0"/>
              </a:spcAft>
              <a:buClr>
                <a:srgbClr val="CA7700"/>
              </a:buClr>
            </a:pPr>
            <a:r>
              <a:rPr lang="en-US" altLang="en-US" sz="2400" dirty="0" smtClean="0">
                <a:solidFill>
                  <a:prstClr val="black"/>
                </a:solidFill>
                <a:latin typeface="Arial" pitchFamily="34" charset="0"/>
              </a:rPr>
              <a:t>404-657-8606</a:t>
            </a:r>
            <a:endParaRPr lang="en-US" altLang="en-US" sz="2400" dirty="0">
              <a:solidFill>
                <a:prstClr val="black"/>
              </a:solidFill>
              <a:latin typeface="Arial" pitchFamily="34" charset="0"/>
            </a:endParaRPr>
          </a:p>
          <a:p>
            <a:pPr marL="342900" lvl="0" indent="-342900" algn="ctr" eaLnBrk="0" fontAlgn="base" hangingPunct="0">
              <a:spcBef>
                <a:spcPct val="20000"/>
              </a:spcBef>
              <a:spcAft>
                <a:spcPct val="0"/>
              </a:spcAft>
              <a:buClr>
                <a:srgbClr val="CA7700"/>
              </a:buClr>
            </a:pPr>
            <a:r>
              <a:rPr lang="en-US" altLang="en-US" sz="2400" dirty="0" smtClean="0">
                <a:solidFill>
                  <a:prstClr val="black"/>
                </a:solidFill>
                <a:latin typeface="Arial" pitchFamily="34" charset="0"/>
                <a:hlinkClick r:id="rId6"/>
              </a:rPr>
              <a:t>Jason.metzger@dnr.ga.gov</a:t>
            </a:r>
            <a:endParaRPr lang="en-US" altLang="en-US" sz="2400" dirty="0">
              <a:solidFill>
                <a:prstClr val="black"/>
              </a:solidFill>
              <a:latin typeface="Arial" pitchFamily="34" charset="0"/>
            </a:endParaRPr>
          </a:p>
        </p:txBody>
      </p:sp>
    </p:spTree>
    <p:extLst>
      <p:ext uri="{BB962C8B-B14F-4D97-AF65-F5344CB8AC3E}">
        <p14:creationId xmlns:p14="http://schemas.microsoft.com/office/powerpoint/2010/main" val="1602050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Guidance development</a:t>
            </a:r>
            <a:endParaRPr lang="en-US" dirty="0"/>
          </a:p>
        </p:txBody>
      </p:sp>
      <p:sp>
        <p:nvSpPr>
          <p:cNvPr id="3" name="Content Placeholder 2"/>
          <p:cNvSpPr>
            <a:spLocks noGrp="1"/>
          </p:cNvSpPr>
          <p:nvPr>
            <p:ph idx="1"/>
          </p:nvPr>
        </p:nvSpPr>
        <p:spPr>
          <a:xfrm>
            <a:off x="822960" y="1100629"/>
            <a:ext cx="7520940" cy="728171"/>
          </a:xfrm>
          <a:ln w="12700">
            <a:solidFill>
              <a:schemeClr val="tx1"/>
            </a:solidFill>
          </a:ln>
        </p:spPr>
        <p:txBody>
          <a:bodyPr anchor="ctr"/>
          <a:lstStyle/>
          <a:p>
            <a:pPr marL="0" indent="0" algn="ctr"/>
            <a:r>
              <a:rPr lang="en-US" sz="2400" b="0" dirty="0" smtClean="0">
                <a:latin typeface="Arial" panose="020B0604020202020204" pitchFamily="34" charset="0"/>
                <a:cs typeface="Arial" panose="020B0604020202020204" pitchFamily="34" charset="0"/>
              </a:rPr>
              <a:t>New Regulations &amp; Updates to existing Regulations </a:t>
            </a:r>
          </a:p>
        </p:txBody>
      </p:sp>
      <p:pic>
        <p:nvPicPr>
          <p:cNvPr id="5122" name="Picture 2" descr="C:\Users\kcollins1\AppData\Local\Microsoft\Windows\Temporary Internet Files\Content.IE5\40E44322\mobile-site-imag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90009"/>
            <a:ext cx="2599642" cy="198120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838200" y="2036214"/>
            <a:ext cx="7520940" cy="783186"/>
          </a:xfrm>
          <a:prstGeom prst="rect">
            <a:avLst/>
          </a:prstGeom>
          <a:ln w="12700">
            <a:solidFill>
              <a:schemeClr val="tx1"/>
            </a:solidFill>
          </a:ln>
        </p:spPr>
        <p:txBody>
          <a:bodyPr vert="horz" lIns="91440" tIns="45720" rIns="91440" bIns="45720" rtlCol="0" anchor="ctr">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indent="0" algn="ctr"/>
            <a:r>
              <a:rPr lang="en-US" sz="2400" b="0" dirty="0" smtClean="0">
                <a:latin typeface="Arial" panose="020B0604020202020204" pitchFamily="34" charset="0"/>
                <a:cs typeface="Arial" panose="020B0604020202020204" pitchFamily="34" charset="0"/>
              </a:rPr>
              <a:t>Increase in Area Averaging corrective actions  </a:t>
            </a:r>
          </a:p>
        </p:txBody>
      </p:sp>
      <p:sp>
        <p:nvSpPr>
          <p:cNvPr id="6" name="Content Placeholder 2"/>
          <p:cNvSpPr txBox="1">
            <a:spLocks/>
          </p:cNvSpPr>
          <p:nvPr/>
        </p:nvSpPr>
        <p:spPr>
          <a:xfrm>
            <a:off x="818096" y="3026814"/>
            <a:ext cx="7520940" cy="783186"/>
          </a:xfrm>
          <a:prstGeom prst="rect">
            <a:avLst/>
          </a:prstGeom>
          <a:ln w="12700">
            <a:solidFill>
              <a:schemeClr val="tx1"/>
            </a:solidFill>
          </a:ln>
        </p:spPr>
        <p:txBody>
          <a:bodyPr vert="horz" lIns="91440" tIns="45720" rIns="91440" bIns="45720" rtlCol="0" anchor="ctr">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rgbClr val="5BAFD1"/>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indent="0" algn="ctr"/>
            <a:r>
              <a:rPr lang="en-US" sz="2400" b="0" dirty="0" smtClean="0">
                <a:latin typeface="Arial" panose="020B0604020202020204" pitchFamily="34" charset="0"/>
                <a:cs typeface="Arial" panose="020B0604020202020204" pitchFamily="34" charset="0"/>
              </a:rPr>
              <a:t>Need for Guidance</a:t>
            </a:r>
          </a:p>
        </p:txBody>
      </p:sp>
      <p:sp>
        <p:nvSpPr>
          <p:cNvPr id="4" name="Down Arrow 3"/>
          <p:cNvSpPr/>
          <p:nvPr/>
        </p:nvSpPr>
        <p:spPr>
          <a:xfrm>
            <a:off x="4114800" y="1676400"/>
            <a:ext cx="463766" cy="4572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4114800" y="2743200"/>
            <a:ext cx="463766" cy="4572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3155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Guidance development</a:t>
            </a:r>
            <a:endParaRPr lang="en-US" dirty="0"/>
          </a:p>
        </p:txBody>
      </p:sp>
      <p:sp>
        <p:nvSpPr>
          <p:cNvPr id="3" name="Content Placeholder 2"/>
          <p:cNvSpPr>
            <a:spLocks noGrp="1"/>
          </p:cNvSpPr>
          <p:nvPr>
            <p:ph idx="1"/>
          </p:nvPr>
        </p:nvSpPr>
        <p:spPr>
          <a:xfrm>
            <a:off x="881326" y="1235479"/>
            <a:ext cx="7272074" cy="1583921"/>
          </a:xfrm>
        </p:spPr>
        <p:txBody>
          <a:bodyPr>
            <a:normAutofit/>
          </a:bodyPr>
          <a:lstStyle/>
          <a:p>
            <a:pPr marL="0" lvl="0" indent="0"/>
            <a:r>
              <a:rPr lang="en-US" sz="2200" u="sng" dirty="0" smtClean="0">
                <a:solidFill>
                  <a:srgbClr val="000000"/>
                </a:solidFill>
                <a:latin typeface="+mj-lt"/>
                <a:cs typeface="Arial" panose="020B0604020202020204" pitchFamily="34" charset="0"/>
              </a:rPr>
              <a:t>DRAFT GUIDANCE: </a:t>
            </a:r>
          </a:p>
          <a:p>
            <a:pPr marL="0" lvl="0" indent="0"/>
            <a:r>
              <a:rPr lang="en-US" sz="2400" i="1" dirty="0" smtClean="0">
                <a:solidFill>
                  <a:srgbClr val="000000"/>
                </a:solidFill>
                <a:latin typeface="+mj-lt"/>
                <a:cs typeface="Arial" panose="020B0604020202020204" pitchFamily="34" charset="0"/>
              </a:rPr>
              <a:t>“Area Averaging Approach to Soil Cleanups”</a:t>
            </a:r>
          </a:p>
          <a:p>
            <a:endParaRPr lang="en-US" sz="1800" dirty="0" smtClean="0">
              <a:latin typeface="+mj-lt"/>
            </a:endParaRPr>
          </a:p>
        </p:txBody>
      </p:sp>
      <p:pic>
        <p:nvPicPr>
          <p:cNvPr id="5" name="Picture 4" descr="C:\Users\hclark\AppData\Local\Microsoft\Windows\Temporary Internet Files\Content.Outlook\14P5BBE7\EPD Logo_FINAL-COLO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3938" y="2707005"/>
            <a:ext cx="2938462" cy="1026795"/>
          </a:xfrm>
          <a:prstGeom prst="rect">
            <a:avLst/>
          </a:prstGeom>
          <a:noFill/>
          <a:ln w="15875">
            <a:solidFill>
              <a:schemeClr val="tx1"/>
            </a:solidFill>
          </a:ln>
        </p:spPr>
      </p:pic>
      <p:sp>
        <p:nvSpPr>
          <p:cNvPr id="4" name="TextBox 3"/>
          <p:cNvSpPr txBox="1"/>
          <p:nvPr/>
        </p:nvSpPr>
        <p:spPr>
          <a:xfrm>
            <a:off x="949624" y="3810000"/>
            <a:ext cx="5679776" cy="1323439"/>
          </a:xfrm>
          <a:prstGeom prst="rect">
            <a:avLst/>
          </a:prstGeom>
          <a:noFill/>
        </p:spPr>
        <p:txBody>
          <a:bodyPr wrap="square" rtlCol="0">
            <a:spAutoFit/>
          </a:bodyPr>
          <a:lstStyle/>
          <a:p>
            <a:r>
              <a:rPr lang="en-US" sz="2000" b="1" dirty="0" smtClean="0"/>
              <a:t>Land </a:t>
            </a:r>
            <a:r>
              <a:rPr lang="en-US" sz="2000" b="1" dirty="0"/>
              <a:t>Protection Branch</a:t>
            </a:r>
          </a:p>
          <a:p>
            <a:r>
              <a:rPr lang="en-US" sz="2000" dirty="0" smtClean="0"/>
              <a:t>Hazardous </a:t>
            </a:r>
            <a:r>
              <a:rPr lang="en-US" sz="2000" dirty="0"/>
              <a:t>Waste Corrective Action Program</a:t>
            </a:r>
          </a:p>
          <a:p>
            <a:r>
              <a:rPr lang="en-US" sz="2000" dirty="0" smtClean="0"/>
              <a:t>Hazardous </a:t>
            </a:r>
            <a:r>
              <a:rPr lang="en-US" sz="2000" dirty="0"/>
              <a:t>Waste Management Program</a:t>
            </a:r>
          </a:p>
          <a:p>
            <a:r>
              <a:rPr lang="en-US" sz="2000" dirty="0" smtClean="0"/>
              <a:t>Response </a:t>
            </a:r>
            <a:r>
              <a:rPr lang="en-US" sz="2000" dirty="0"/>
              <a:t>&amp; Remediation </a:t>
            </a:r>
            <a:r>
              <a:rPr lang="en-US" sz="2000" dirty="0" smtClean="0"/>
              <a:t>Program</a:t>
            </a: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038600"/>
            <a:ext cx="2872317"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553200" y="5486400"/>
            <a:ext cx="1676400" cy="3810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7707125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Guidance development</a:t>
            </a:r>
            <a:endParaRPr lang="en-US" dirty="0"/>
          </a:p>
        </p:txBody>
      </p:sp>
      <p:sp>
        <p:nvSpPr>
          <p:cNvPr id="3" name="Content Placeholder 2"/>
          <p:cNvSpPr>
            <a:spLocks noGrp="1"/>
          </p:cNvSpPr>
          <p:nvPr>
            <p:ph idx="1"/>
          </p:nvPr>
        </p:nvSpPr>
        <p:spPr>
          <a:xfrm>
            <a:off x="594360" y="1100628"/>
            <a:ext cx="8092440" cy="4766772"/>
          </a:xfrm>
        </p:spPr>
        <p:txBody>
          <a:bodyPr>
            <a:normAutofit/>
          </a:bodyPr>
          <a:lstStyle/>
          <a:p>
            <a:pPr marL="0" indent="0"/>
            <a:r>
              <a:rPr lang="en-US" sz="2000" b="0" dirty="0" smtClean="0">
                <a:latin typeface="+mj-lt"/>
              </a:rPr>
              <a:t>Staff members that participated in the development of this guidance:</a:t>
            </a:r>
          </a:p>
          <a:p>
            <a:pPr marL="0" indent="0"/>
            <a:endParaRPr lang="en-US" u="sng" dirty="0" smtClean="0"/>
          </a:p>
          <a:p>
            <a:pPr lvl="0" algn="just">
              <a:spcBef>
                <a:spcPts val="0"/>
              </a:spcBef>
              <a:buFont typeface="Symbol"/>
              <a:buChar char=""/>
            </a:pPr>
            <a:r>
              <a:rPr lang="en-US" sz="2000" b="0" dirty="0" smtClean="0">
                <a:latin typeface="Arial"/>
                <a:ea typeface="Calibri"/>
                <a:cs typeface="Times New Roman"/>
              </a:rPr>
              <a:t>Kevin </a:t>
            </a:r>
            <a:r>
              <a:rPr lang="en-US" sz="2000" b="0" dirty="0">
                <a:latin typeface="Arial"/>
                <a:ea typeface="Calibri"/>
                <a:cs typeface="Times New Roman"/>
              </a:rPr>
              <a:t>Collins (Response &amp; Remediation Program)</a:t>
            </a:r>
          </a:p>
          <a:p>
            <a:pPr lvl="0" algn="just">
              <a:spcBef>
                <a:spcPts val="0"/>
              </a:spcBef>
              <a:buFont typeface="Symbol"/>
              <a:buChar char=""/>
            </a:pPr>
            <a:r>
              <a:rPr lang="en-US" sz="2000" b="0" dirty="0">
                <a:latin typeface="Arial"/>
                <a:ea typeface="Calibri"/>
                <a:cs typeface="Times New Roman"/>
              </a:rPr>
              <a:t>Antonia Beavers (Response &amp; Remediation Program)</a:t>
            </a:r>
          </a:p>
          <a:p>
            <a:pPr lvl="0" algn="just">
              <a:spcBef>
                <a:spcPts val="0"/>
              </a:spcBef>
              <a:buFont typeface="Symbol"/>
              <a:buChar char=""/>
            </a:pPr>
            <a:r>
              <a:rPr lang="en-US" sz="2000" b="0" dirty="0">
                <a:latin typeface="Arial"/>
                <a:ea typeface="Calibri"/>
                <a:cs typeface="Times New Roman"/>
              </a:rPr>
              <a:t>Bill Williams (Response &amp; Remediation Program)</a:t>
            </a:r>
          </a:p>
          <a:p>
            <a:pPr lvl="0" algn="just">
              <a:spcBef>
                <a:spcPts val="0"/>
              </a:spcBef>
              <a:buFont typeface="Symbol"/>
              <a:buChar char=""/>
            </a:pPr>
            <a:r>
              <a:rPr lang="en-US" sz="2000" b="0" dirty="0">
                <a:latin typeface="Arial"/>
                <a:ea typeface="Calibri"/>
                <a:cs typeface="Times New Roman"/>
              </a:rPr>
              <a:t>Yue Han (Response &amp; Remediation Program)</a:t>
            </a:r>
          </a:p>
          <a:p>
            <a:pPr lvl="0" algn="just">
              <a:spcBef>
                <a:spcPts val="0"/>
              </a:spcBef>
              <a:buFont typeface="Symbol"/>
              <a:buChar char=""/>
            </a:pPr>
            <a:r>
              <a:rPr lang="en-US" sz="2000" b="0" dirty="0">
                <a:latin typeface="Arial"/>
                <a:ea typeface="Calibri"/>
                <a:cs typeface="Times New Roman"/>
              </a:rPr>
              <a:t>Heather Clark (Hazardous Waste Management Program) </a:t>
            </a:r>
          </a:p>
          <a:p>
            <a:pPr lvl="0" algn="just">
              <a:spcBef>
                <a:spcPts val="0"/>
              </a:spcBef>
              <a:buFont typeface="Symbol"/>
              <a:buChar char=""/>
            </a:pPr>
            <a:r>
              <a:rPr lang="en-US" sz="2000" b="0" dirty="0">
                <a:latin typeface="Arial"/>
                <a:ea typeface="Calibri"/>
                <a:cs typeface="Times New Roman"/>
              </a:rPr>
              <a:t>Mike Gillis (Hazardous Waste Management Program)</a:t>
            </a:r>
          </a:p>
          <a:p>
            <a:pPr lvl="0" algn="just">
              <a:spcBef>
                <a:spcPts val="0"/>
              </a:spcBef>
              <a:buFont typeface="Symbol"/>
              <a:buChar char=""/>
            </a:pPr>
            <a:r>
              <a:rPr lang="en-US" sz="2000" b="0" dirty="0">
                <a:latin typeface="Arial"/>
                <a:ea typeface="Calibri"/>
                <a:cs typeface="Times New Roman"/>
              </a:rPr>
              <a:t>Mauri Centis (Hazardous Waste Corrective Action Program)</a:t>
            </a:r>
          </a:p>
          <a:p>
            <a:pPr lvl="0" algn="just">
              <a:spcBef>
                <a:spcPts val="0"/>
              </a:spcBef>
              <a:buFont typeface="Symbol"/>
              <a:buChar char=""/>
            </a:pPr>
            <a:r>
              <a:rPr lang="en-US" sz="2000" b="0" dirty="0">
                <a:latin typeface="Arial"/>
                <a:ea typeface="Calibri"/>
                <a:cs typeface="Times New Roman"/>
              </a:rPr>
              <a:t>Shanna Alexander </a:t>
            </a:r>
            <a:r>
              <a:rPr lang="en-US" sz="2000" b="0" dirty="0" smtClean="0">
                <a:latin typeface="Arial"/>
                <a:ea typeface="Calibri"/>
                <a:cs typeface="Times New Roman"/>
              </a:rPr>
              <a:t>(Formerly with the Risk </a:t>
            </a:r>
            <a:r>
              <a:rPr lang="en-US" sz="2000" b="0" dirty="0">
                <a:latin typeface="Arial"/>
                <a:ea typeface="Calibri"/>
                <a:cs typeface="Times New Roman"/>
              </a:rPr>
              <a:t>Assessment Program) </a:t>
            </a:r>
          </a:p>
          <a:p>
            <a:pPr lvl="0" algn="just">
              <a:spcBef>
                <a:spcPts val="0"/>
              </a:spcBef>
              <a:buFont typeface="Symbol"/>
              <a:buChar char=""/>
            </a:pPr>
            <a:r>
              <a:rPr lang="en-US" sz="2000" b="0" dirty="0">
                <a:latin typeface="Arial"/>
                <a:ea typeface="Calibri"/>
                <a:cs typeface="Times New Roman"/>
              </a:rPr>
              <a:t>Robin Futch (Formerly with the Response &amp; Remediation Program)</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489008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Guidance development</a:t>
            </a:r>
            <a:endParaRPr lang="en-US" dirty="0"/>
          </a:p>
        </p:txBody>
      </p:sp>
      <p:sp>
        <p:nvSpPr>
          <p:cNvPr id="3" name="Content Placeholder 2"/>
          <p:cNvSpPr>
            <a:spLocks noGrp="1"/>
          </p:cNvSpPr>
          <p:nvPr>
            <p:ph idx="1"/>
          </p:nvPr>
        </p:nvSpPr>
        <p:spPr>
          <a:xfrm>
            <a:off x="822960" y="1143000"/>
            <a:ext cx="7520940" cy="4724400"/>
          </a:xfrm>
        </p:spPr>
        <p:txBody>
          <a:bodyPr>
            <a:normAutofit/>
          </a:bodyPr>
          <a:lstStyle/>
          <a:p>
            <a:r>
              <a:rPr lang="en-US" sz="2400" b="0" u="sng" dirty="0" smtClean="0">
                <a:latin typeface="+mj-lt"/>
              </a:rPr>
              <a:t>Regulatory Applicability:</a:t>
            </a:r>
          </a:p>
          <a:p>
            <a:endParaRPr lang="en-US" sz="2000" u="sng" dirty="0" smtClean="0">
              <a:latin typeface="+mj-lt"/>
            </a:endParaRPr>
          </a:p>
          <a:p>
            <a:pPr lvl="0">
              <a:buFont typeface="Arial" panose="020B0604020202020204" pitchFamily="34" charset="0"/>
              <a:buChar char="•"/>
            </a:pPr>
            <a:r>
              <a:rPr lang="en-US" sz="2000" b="0" dirty="0">
                <a:latin typeface="+mj-lt"/>
              </a:rPr>
              <a:t>Federal Resource Conservation and Recovery Act (RCRA)</a:t>
            </a:r>
          </a:p>
          <a:p>
            <a:pPr lvl="0">
              <a:buFont typeface="Arial" panose="020B0604020202020204" pitchFamily="34" charset="0"/>
              <a:buChar char="•"/>
            </a:pPr>
            <a:r>
              <a:rPr lang="en-US" sz="2000" b="0" dirty="0">
                <a:latin typeface="+mj-lt"/>
              </a:rPr>
              <a:t>Federal Comprehensive Environmental Response, Compensation and Liability Act (CERCLA)</a:t>
            </a:r>
          </a:p>
          <a:p>
            <a:pPr lvl="0">
              <a:buFont typeface="Arial" panose="020B0604020202020204" pitchFamily="34" charset="0"/>
              <a:buChar char="•"/>
            </a:pPr>
            <a:r>
              <a:rPr lang="en-US" sz="2000" b="0" dirty="0">
                <a:latin typeface="+mj-lt"/>
              </a:rPr>
              <a:t>Georgia Hazardous Waste Management </a:t>
            </a:r>
            <a:r>
              <a:rPr lang="en-US" sz="2000" b="0" dirty="0" smtClean="0">
                <a:latin typeface="+mj-lt"/>
              </a:rPr>
              <a:t>Act</a:t>
            </a:r>
          </a:p>
          <a:p>
            <a:pPr lvl="0">
              <a:buFont typeface="Arial" panose="020B0604020202020204" pitchFamily="34" charset="0"/>
              <a:buChar char="•"/>
            </a:pPr>
            <a:r>
              <a:rPr lang="en-US" sz="2000" b="0" dirty="0" smtClean="0">
                <a:latin typeface="+mj-lt"/>
              </a:rPr>
              <a:t>Georgia </a:t>
            </a:r>
            <a:r>
              <a:rPr lang="en-US" sz="2000" b="0" dirty="0">
                <a:latin typeface="+mj-lt"/>
              </a:rPr>
              <a:t>Hazardous Site Response Act (</a:t>
            </a:r>
            <a:r>
              <a:rPr lang="en-US" sz="2000" b="0" dirty="0" smtClean="0">
                <a:latin typeface="+mj-lt"/>
              </a:rPr>
              <a:t>HSRA)</a:t>
            </a:r>
            <a:endParaRPr lang="en-US" sz="2000" b="0" dirty="0">
              <a:latin typeface="+mj-lt"/>
            </a:endParaRPr>
          </a:p>
          <a:p>
            <a:pPr lvl="0">
              <a:buFont typeface="Arial" panose="020B0604020202020204" pitchFamily="34" charset="0"/>
              <a:buChar char="•"/>
            </a:pPr>
            <a:r>
              <a:rPr lang="en-US" sz="2000" b="0" dirty="0" smtClean="0">
                <a:latin typeface="+mj-lt"/>
                <a:cs typeface="Arial" panose="020B0604020202020204" pitchFamily="34" charset="0"/>
              </a:rPr>
              <a:t>Georgia </a:t>
            </a:r>
            <a:r>
              <a:rPr lang="en-US" sz="2000" b="0" dirty="0">
                <a:latin typeface="+mj-lt"/>
                <a:cs typeface="Arial" panose="020B0604020202020204" pitchFamily="34" charset="0"/>
              </a:rPr>
              <a:t>Rules for Hazardous Site Response </a:t>
            </a:r>
            <a:endParaRPr lang="en-US" sz="2000" b="0" dirty="0" smtClean="0">
              <a:latin typeface="+mj-lt"/>
              <a:cs typeface="Arial" panose="020B0604020202020204" pitchFamily="34" charset="0"/>
            </a:endParaRPr>
          </a:p>
          <a:p>
            <a:pPr lvl="0">
              <a:buFont typeface="Arial" panose="020B0604020202020204" pitchFamily="34" charset="0"/>
              <a:buChar char="•"/>
            </a:pPr>
            <a:r>
              <a:rPr lang="en-US" sz="2000" b="0" dirty="0" smtClean="0">
                <a:latin typeface="+mj-lt"/>
              </a:rPr>
              <a:t>Georgia </a:t>
            </a:r>
            <a:r>
              <a:rPr lang="en-US" sz="2000" b="0" dirty="0">
                <a:latin typeface="+mj-lt"/>
              </a:rPr>
              <a:t>Voluntary Remediation Program (VRP) </a:t>
            </a:r>
            <a:r>
              <a:rPr lang="en-US" sz="2000" b="0" dirty="0" smtClean="0">
                <a:latin typeface="+mj-lt"/>
              </a:rPr>
              <a:t>Act</a:t>
            </a:r>
          </a:p>
          <a:p>
            <a:pPr lvl="0">
              <a:buFont typeface="Arial" panose="020B0604020202020204" pitchFamily="34" charset="0"/>
              <a:buChar char="•"/>
            </a:pPr>
            <a:r>
              <a:rPr lang="en-US" sz="2000" b="0" dirty="0" smtClean="0">
                <a:latin typeface="+mj-lt"/>
              </a:rPr>
              <a:t>Georgia </a:t>
            </a:r>
            <a:r>
              <a:rPr lang="en-US" sz="2000" b="0" dirty="0">
                <a:latin typeface="+mj-lt"/>
              </a:rPr>
              <a:t>Brownfield </a:t>
            </a:r>
            <a:r>
              <a:rPr lang="en-US" sz="2000" b="0" dirty="0" smtClean="0">
                <a:latin typeface="+mj-lt"/>
              </a:rPr>
              <a:t>Act</a:t>
            </a:r>
            <a:endParaRPr lang="en-US" sz="2000" b="0" dirty="0">
              <a:latin typeface="+mj-lt"/>
            </a:endParaRPr>
          </a:p>
          <a:p>
            <a:r>
              <a:rPr lang="en-US" sz="2000" dirty="0"/>
              <a:t> </a:t>
            </a:r>
          </a:p>
          <a:p>
            <a:endParaRPr lang="en-US" sz="2000" dirty="0" smtClean="0"/>
          </a:p>
        </p:txBody>
      </p:sp>
      <p:pic>
        <p:nvPicPr>
          <p:cNvPr id="5" name="Picture 2" descr="C:\Users\kcollins1\AppData\Local\Microsoft\Windows\Temporary Internet Files\Content.IE5\PM4ACRC9\Law[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1" y="3509568"/>
            <a:ext cx="2133600" cy="2357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535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Guidance development</a:t>
            </a:r>
            <a:endParaRPr lang="en-US" dirty="0"/>
          </a:p>
        </p:txBody>
      </p:sp>
      <p:sp>
        <p:nvSpPr>
          <p:cNvPr id="3" name="Content Placeholder 2"/>
          <p:cNvSpPr>
            <a:spLocks noGrp="1"/>
          </p:cNvSpPr>
          <p:nvPr>
            <p:ph idx="1"/>
          </p:nvPr>
        </p:nvSpPr>
        <p:spPr>
          <a:xfrm>
            <a:off x="822960" y="1143000"/>
            <a:ext cx="7520940" cy="4038600"/>
          </a:xfrm>
        </p:spPr>
        <p:txBody>
          <a:bodyPr>
            <a:normAutofit/>
          </a:bodyPr>
          <a:lstStyle/>
          <a:p>
            <a:r>
              <a:rPr lang="en-US" sz="2400" b="0" u="sng" dirty="0" smtClean="0">
                <a:latin typeface="+mj-lt"/>
              </a:rPr>
              <a:t>Applicable Land Protection Programs:</a:t>
            </a:r>
          </a:p>
          <a:p>
            <a:endParaRPr lang="en-US" sz="2000" dirty="0" smtClean="0">
              <a:latin typeface="+mj-lt"/>
            </a:endParaRPr>
          </a:p>
          <a:p>
            <a:pPr lvl="0">
              <a:buFont typeface="Arial" panose="020B0604020202020204" pitchFamily="34" charset="0"/>
              <a:buChar char="•"/>
            </a:pPr>
            <a:r>
              <a:rPr lang="en-US" sz="2400" b="0" dirty="0" smtClean="0">
                <a:latin typeface="+mj-lt"/>
              </a:rPr>
              <a:t>Hazardous Waste Corrective Action Program</a:t>
            </a:r>
          </a:p>
          <a:p>
            <a:pPr lvl="0">
              <a:buFont typeface="Arial" panose="020B0604020202020204" pitchFamily="34" charset="0"/>
              <a:buChar char="•"/>
            </a:pPr>
            <a:r>
              <a:rPr lang="en-US" sz="2400" b="0" dirty="0" smtClean="0">
                <a:latin typeface="+mj-lt"/>
              </a:rPr>
              <a:t>Hazardous </a:t>
            </a:r>
            <a:r>
              <a:rPr lang="en-US" sz="2400" b="0" dirty="0">
                <a:latin typeface="+mj-lt"/>
              </a:rPr>
              <a:t>Waste Management Program</a:t>
            </a:r>
          </a:p>
          <a:p>
            <a:pPr lvl="0">
              <a:buFont typeface="Arial" panose="020B0604020202020204" pitchFamily="34" charset="0"/>
              <a:buChar char="•"/>
            </a:pPr>
            <a:r>
              <a:rPr lang="en-US" sz="2400" b="0" dirty="0">
                <a:latin typeface="+mj-lt"/>
              </a:rPr>
              <a:t>Response &amp; Remediation Program</a:t>
            </a:r>
          </a:p>
          <a:p>
            <a:pPr lvl="0">
              <a:buFont typeface="Arial" panose="020B0604020202020204" pitchFamily="34" charset="0"/>
              <a:buChar char="•"/>
            </a:pPr>
            <a:r>
              <a:rPr lang="en-US" sz="2400" b="0" dirty="0">
                <a:latin typeface="+mj-lt"/>
              </a:rPr>
              <a:t>Risk Assessment Program</a:t>
            </a:r>
          </a:p>
          <a:p>
            <a:endParaRPr lang="en-US" sz="2000" dirty="0" smtClean="0"/>
          </a:p>
        </p:txBody>
      </p:sp>
      <p:pic>
        <p:nvPicPr>
          <p:cNvPr id="5" name="Picture 2" descr="C:\Users\kcollins1\AppData\Local\Microsoft\Windows\Temporary Internet Files\Content.IE5\PM4ACRC9\Law[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0248" y="3505200"/>
            <a:ext cx="2137553" cy="2362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6119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Guidance development</a:t>
            </a:r>
            <a:endParaRPr lang="en-US" dirty="0"/>
          </a:p>
        </p:txBody>
      </p:sp>
      <p:sp>
        <p:nvSpPr>
          <p:cNvPr id="3" name="Content Placeholder 2"/>
          <p:cNvSpPr>
            <a:spLocks noGrp="1"/>
          </p:cNvSpPr>
          <p:nvPr>
            <p:ph idx="1"/>
          </p:nvPr>
        </p:nvSpPr>
        <p:spPr>
          <a:xfrm>
            <a:off x="838200" y="3203643"/>
            <a:ext cx="7520940" cy="2511357"/>
          </a:xfrm>
        </p:spPr>
        <p:txBody>
          <a:bodyPr/>
          <a:lstStyle/>
          <a:p>
            <a:pPr marL="0" indent="0" algn="ctr"/>
            <a:r>
              <a:rPr lang="en-US" sz="2000" u="sng" dirty="0" smtClean="0"/>
              <a:t>Area Averaging:</a:t>
            </a:r>
          </a:p>
          <a:p>
            <a:pPr marL="0" indent="0"/>
            <a:endParaRPr lang="en-US" b="0" dirty="0">
              <a:latin typeface="Arial"/>
              <a:ea typeface="Calibri"/>
              <a:cs typeface="Times New Roman"/>
            </a:endParaRPr>
          </a:p>
          <a:p>
            <a:pPr lvl="0" algn="just">
              <a:spcBef>
                <a:spcPts val="0"/>
              </a:spcBef>
              <a:buFont typeface="Symbol"/>
              <a:buChar char=""/>
            </a:pPr>
            <a:r>
              <a:rPr lang="en-US" sz="2000" b="0" dirty="0" smtClean="0"/>
              <a:t>Treating </a:t>
            </a:r>
            <a:r>
              <a:rPr lang="en-US" sz="2000" b="0" dirty="0"/>
              <a:t>or removing soils with the highest contaminant concentrations such that the average (95% upper confidence limit (UCL) of the average) concentration remaining onsite after remediation is at or below the cleanup level (U. S. EPA, 2005). </a:t>
            </a:r>
          </a:p>
        </p:txBody>
      </p:sp>
      <p:pic>
        <p:nvPicPr>
          <p:cNvPr id="2050" name="Picture 2" descr="C:\Users\kcollins1\AppData\Local\Microsoft\Windows\Temporary Internet Files\Content.IE5\2VQWXWJX\defini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063557"/>
            <a:ext cx="2772165" cy="206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592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Guidance components</a:t>
            </a:r>
            <a:endParaRPr lang="en-US" dirty="0"/>
          </a:p>
        </p:txBody>
      </p:sp>
      <p:sp>
        <p:nvSpPr>
          <p:cNvPr id="3" name="Content Placeholder 2"/>
          <p:cNvSpPr>
            <a:spLocks noGrp="1"/>
          </p:cNvSpPr>
          <p:nvPr>
            <p:ph idx="1"/>
          </p:nvPr>
        </p:nvSpPr>
        <p:spPr>
          <a:xfrm>
            <a:off x="822960" y="1176828"/>
            <a:ext cx="7520940" cy="3623772"/>
          </a:xfrm>
        </p:spPr>
        <p:txBody>
          <a:bodyPr/>
          <a:lstStyle/>
          <a:p>
            <a:pPr lvl="0" algn="just">
              <a:spcBef>
                <a:spcPts val="0"/>
              </a:spcBef>
              <a:buFont typeface="Symbol"/>
              <a:buChar char=""/>
            </a:pPr>
            <a:r>
              <a:rPr lang="en-US" sz="2600" b="0" dirty="0" smtClean="0">
                <a:latin typeface="+mj-lt"/>
                <a:ea typeface="Calibri"/>
                <a:cs typeface="Times New Roman"/>
              </a:rPr>
              <a:t>Objectives</a:t>
            </a:r>
            <a:endParaRPr lang="en-US" sz="2600" b="0" dirty="0" smtClean="0">
              <a:latin typeface="+mj-lt"/>
              <a:ea typeface="Calibri"/>
              <a:cs typeface="Times New Roman"/>
            </a:endParaRPr>
          </a:p>
          <a:p>
            <a:pPr lvl="0" algn="just">
              <a:spcBef>
                <a:spcPts val="0"/>
              </a:spcBef>
              <a:buFont typeface="Symbol"/>
              <a:buChar char=""/>
            </a:pPr>
            <a:r>
              <a:rPr lang="en-US" sz="2600" b="0" dirty="0" smtClean="0">
                <a:latin typeface="+mj-lt"/>
                <a:ea typeface="Calibri"/>
                <a:cs typeface="Times New Roman"/>
              </a:rPr>
              <a:t>Applicability</a:t>
            </a:r>
          </a:p>
          <a:p>
            <a:pPr lvl="0" algn="just">
              <a:spcBef>
                <a:spcPts val="0"/>
              </a:spcBef>
              <a:buFont typeface="Symbol"/>
              <a:buChar char=""/>
            </a:pPr>
            <a:r>
              <a:rPr lang="en-US" sz="2600" b="0" dirty="0" smtClean="0">
                <a:latin typeface="+mj-lt"/>
                <a:ea typeface="Calibri"/>
                <a:cs typeface="Times New Roman"/>
              </a:rPr>
              <a:t>Data Requirements</a:t>
            </a:r>
          </a:p>
          <a:p>
            <a:pPr lvl="0" algn="just">
              <a:spcBef>
                <a:spcPts val="0"/>
              </a:spcBef>
              <a:buFont typeface="Symbol"/>
              <a:buChar char=""/>
            </a:pPr>
            <a:r>
              <a:rPr lang="en-US" sz="2600" b="0" dirty="0" smtClean="0">
                <a:latin typeface="+mj-lt"/>
                <a:ea typeface="Calibri"/>
                <a:cs typeface="Times New Roman"/>
              </a:rPr>
              <a:t>Methodologies</a:t>
            </a:r>
          </a:p>
          <a:p>
            <a:pPr lvl="0" algn="just">
              <a:spcBef>
                <a:spcPts val="0"/>
              </a:spcBef>
              <a:buFont typeface="Symbol"/>
              <a:buChar char=""/>
            </a:pPr>
            <a:r>
              <a:rPr lang="en-US" sz="2600" b="0" dirty="0" smtClean="0">
                <a:latin typeface="+mj-lt"/>
                <a:ea typeface="Calibri"/>
                <a:cs typeface="Times New Roman"/>
              </a:rPr>
              <a:t>Decision Process Flow Chart</a:t>
            </a:r>
            <a:endParaRPr lang="en-US" sz="2600" b="0" dirty="0">
              <a:latin typeface="+mj-lt"/>
              <a:ea typeface="Calibri"/>
              <a:cs typeface="Times New Roman"/>
            </a:endParaRPr>
          </a:p>
        </p:txBody>
      </p:sp>
      <p:pic>
        <p:nvPicPr>
          <p:cNvPr id="3075" name="Picture 3" descr="C:\Users\kcollins1\AppData\Local\Microsoft\Windows\Temporary Internet Files\Content.IE5\9BC7DP6M\puzzl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2338" y="3276601"/>
            <a:ext cx="3805398"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145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Guidance </a:t>
            </a:r>
            <a:r>
              <a:rPr lang="en-US" dirty="0" smtClean="0"/>
              <a:t>components</a:t>
            </a:r>
            <a:endParaRPr lang="en-US" dirty="0"/>
          </a:p>
        </p:txBody>
      </p:sp>
      <p:sp>
        <p:nvSpPr>
          <p:cNvPr id="3" name="Content Placeholder 2"/>
          <p:cNvSpPr>
            <a:spLocks noGrp="1"/>
          </p:cNvSpPr>
          <p:nvPr>
            <p:ph idx="1"/>
          </p:nvPr>
        </p:nvSpPr>
        <p:spPr>
          <a:xfrm>
            <a:off x="685800" y="1100628"/>
            <a:ext cx="7772400" cy="4614372"/>
          </a:xfrm>
        </p:spPr>
        <p:txBody>
          <a:bodyPr>
            <a:normAutofit/>
          </a:bodyPr>
          <a:lstStyle/>
          <a:p>
            <a:pPr marL="0" indent="0"/>
            <a:r>
              <a:rPr lang="en-US" sz="2400" u="sng" dirty="0" smtClean="0">
                <a:latin typeface="+mj-lt"/>
              </a:rPr>
              <a:t>OBJECTIVES:</a:t>
            </a:r>
          </a:p>
          <a:p>
            <a:pPr lvl="0">
              <a:buFont typeface="Wingdings" panose="05000000000000000000" pitchFamily="2" charset="2"/>
              <a:buChar char="Ø"/>
            </a:pPr>
            <a:r>
              <a:rPr lang="en-US" sz="2000" b="0" dirty="0" smtClean="0"/>
              <a:t>Establish </a:t>
            </a:r>
            <a:r>
              <a:rPr lang="en-US" sz="2000" b="0" dirty="0"/>
              <a:t>the applicability of an area averaging approach.</a:t>
            </a:r>
          </a:p>
          <a:p>
            <a:pPr lvl="0">
              <a:buFont typeface="Wingdings" panose="05000000000000000000" pitchFamily="2" charset="2"/>
              <a:buChar char="Ø"/>
            </a:pPr>
            <a:r>
              <a:rPr lang="en-US" sz="2000" b="0" dirty="0"/>
              <a:t>Provide general guidance for developing an area averaging approach for soil cleanups that is consistent with the expectations of the Division in its oversight role. </a:t>
            </a:r>
          </a:p>
          <a:p>
            <a:pPr>
              <a:buFont typeface="Wingdings" panose="05000000000000000000" pitchFamily="2" charset="2"/>
              <a:buChar char="Ø"/>
            </a:pPr>
            <a:r>
              <a:rPr lang="en-US" sz="2000" b="0" dirty="0"/>
              <a:t>Provide a general overview of the various statistical methods, tools, and resources that can be applied when estimating the exposure point concentration (EPC) term (i.e., the concentration of a given chemical in a given medium at a location of potential contact with a specified receptor).</a:t>
            </a:r>
            <a:endParaRPr lang="en-US" sz="2000" b="0" dirty="0">
              <a:latin typeface="Arial"/>
              <a:ea typeface="Calibri"/>
              <a:cs typeface="Times New Roman"/>
            </a:endParaRPr>
          </a:p>
        </p:txBody>
      </p:sp>
      <p:pic>
        <p:nvPicPr>
          <p:cNvPr id="4098" name="Picture 2" descr="C:\Users\kcollins1\AppData\Local\Microsoft\Windows\Temporary Internet Files\Content.IE5\9BC7DP6M\93f665c8cc669baba266bbf5ca16795b[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0850" y="4038600"/>
            <a:ext cx="2209800" cy="176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1453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IEC-UECPresentation-1">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GIEC-UECPresentation-1</Template>
  <TotalTime>2559</TotalTime>
  <Words>1824</Words>
  <Application>Microsoft Office PowerPoint</Application>
  <PresentationFormat>On-screen Show (4:3)</PresentationFormat>
  <Paragraphs>176</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GIEC-UECPresentation-1</vt:lpstr>
      <vt:lpstr>PowerPoint Presentation</vt:lpstr>
      <vt:lpstr>Guidance development</vt:lpstr>
      <vt:lpstr>Guidance development</vt:lpstr>
      <vt:lpstr>Guidance development</vt:lpstr>
      <vt:lpstr>Guidance development</vt:lpstr>
      <vt:lpstr>Guidance development</vt:lpstr>
      <vt:lpstr>Guidance development</vt:lpstr>
      <vt:lpstr>Guidance components</vt:lpstr>
      <vt:lpstr>Guidance components</vt:lpstr>
      <vt:lpstr>Guidance components</vt:lpstr>
      <vt:lpstr>Guidance components</vt:lpstr>
      <vt:lpstr>Guidance components</vt:lpstr>
      <vt:lpstr>Guidance components</vt:lpstr>
      <vt:lpstr>Guidance components</vt:lpstr>
      <vt:lpstr>Guidance components</vt:lpstr>
      <vt:lpstr>Contact Information:</vt:lpstr>
    </vt:vector>
  </TitlesOfParts>
  <Company>Georgia Department of Natural Resources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Collins, Kevin</dc:creator>
  <cp:lastModifiedBy>Collins, Kevin</cp:lastModifiedBy>
  <cp:revision>121</cp:revision>
  <cp:lastPrinted>2018-05-24T12:09:43Z</cp:lastPrinted>
  <dcterms:created xsi:type="dcterms:W3CDTF">2016-10-12T17:30:00Z</dcterms:created>
  <dcterms:modified xsi:type="dcterms:W3CDTF">2018-12-03T19:12:41Z</dcterms:modified>
</cp:coreProperties>
</file>