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4"/>
  </p:notesMasterIdLst>
  <p:sldIdLst>
    <p:sldId id="286" r:id="rId3"/>
    <p:sldId id="278" r:id="rId4"/>
    <p:sldId id="290" r:id="rId5"/>
    <p:sldId id="294" r:id="rId6"/>
    <p:sldId id="280" r:id="rId7"/>
    <p:sldId id="281" r:id="rId8"/>
    <p:sldId id="279" r:id="rId9"/>
    <p:sldId id="283" r:id="rId10"/>
    <p:sldId id="282" r:id="rId11"/>
    <p:sldId id="297" r:id="rId12"/>
    <p:sldId id="274" r:id="rId1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594"/>
    <a:srgbClr val="C8E4E8"/>
    <a:srgbClr val="FAE04B"/>
    <a:srgbClr val="5BAF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53" autoAdjust="0"/>
    <p:restoredTop sz="86833" autoAdjust="0"/>
  </p:normalViewPr>
  <p:slideViewPr>
    <p:cSldViewPr>
      <p:cViewPr>
        <p:scale>
          <a:sx n="95" d="100"/>
          <a:sy n="95" d="100"/>
        </p:scale>
        <p:origin x="-348" y="96"/>
      </p:cViewPr>
      <p:guideLst>
        <p:guide orient="horz" pos="323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7B22A8-08EA-4127-BB4C-8F215CFA9C2B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C7D548-DE5F-4244-86EE-BAF5665FA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4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3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ater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26169" r="833" b="19715"/>
          <a:stretch/>
        </p:blipFill>
        <p:spPr>
          <a:xfrm flipH="1">
            <a:off x="76200" y="57150"/>
            <a:ext cx="8991600" cy="1371600"/>
          </a:xfrm>
          <a:prstGeom prst="rect">
            <a:avLst/>
          </a:prstGeom>
        </p:spPr>
      </p:pic>
      <p:pic>
        <p:nvPicPr>
          <p:cNvPr id="15" name="Picture 14" descr="823285-gray-wallpaper.jpg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9" r="19491" b="28868"/>
          <a:stretch/>
        </p:blipFill>
        <p:spPr>
          <a:xfrm>
            <a:off x="76200" y="1485900"/>
            <a:ext cx="7086600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4300"/>
            <a:ext cx="3352798" cy="10287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04800" y="1714500"/>
            <a:ext cx="6858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</a:rPr>
              <a:t>Land</a:t>
            </a:r>
            <a:r>
              <a:rPr lang="en-US" sz="3800" b="1" baseline="0" dirty="0" smtClean="0">
                <a:solidFill>
                  <a:schemeClr val="bg1"/>
                </a:solidFill>
              </a:rPr>
              <a:t> Protection Branch Update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04800" y="2601356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Response</a:t>
            </a:r>
            <a:r>
              <a:rPr lang="en-US" sz="3200" b="1" baseline="0" dirty="0" smtClean="0">
                <a:solidFill>
                  <a:schemeClr val="bg1"/>
                </a:solidFill>
              </a:rPr>
              <a:t> and Remediation Program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0" name="Picture 29" descr="sun2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24651"/>
          <a:stretch/>
        </p:blipFill>
        <p:spPr>
          <a:xfrm>
            <a:off x="7239000" y="1485900"/>
            <a:ext cx="1828800" cy="1943100"/>
          </a:xfrm>
          <a:prstGeom prst="rect">
            <a:avLst/>
          </a:prstGeom>
        </p:spPr>
      </p:pic>
      <p:pic>
        <p:nvPicPr>
          <p:cNvPr id="2" name="Picture 1" descr="grass3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27984" r="914"/>
          <a:stretch/>
        </p:blipFill>
        <p:spPr>
          <a:xfrm>
            <a:off x="79377" y="3492395"/>
            <a:ext cx="8980994" cy="159395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75452" y="3563928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+mj-lt"/>
              </a:rPr>
              <a:t>Jason Metzger</a:t>
            </a:r>
            <a:endParaRPr lang="en-US" b="1" baseline="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baseline="0" dirty="0" smtClean="0">
                <a:solidFill>
                  <a:schemeClr val="tx1"/>
                </a:solidFill>
                <a:latin typeface="+mj-lt"/>
              </a:rPr>
              <a:t>Program Manager</a:t>
            </a:r>
          </a:p>
          <a:p>
            <a:pPr algn="l"/>
            <a:r>
              <a:rPr lang="en-US" b="1" baseline="0" dirty="0" smtClean="0">
                <a:solidFill>
                  <a:schemeClr val="tx1"/>
                </a:solidFill>
                <a:latin typeface="+mj-lt"/>
              </a:rPr>
              <a:t>David Hayes</a:t>
            </a:r>
          </a:p>
          <a:p>
            <a:pPr algn="l"/>
            <a:r>
              <a:rPr lang="en-US" baseline="0" dirty="0" smtClean="0">
                <a:solidFill>
                  <a:schemeClr val="tx1"/>
                </a:solidFill>
                <a:latin typeface="+mj-lt"/>
              </a:rPr>
              <a:t>VRP Manager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47461" y="3563928"/>
            <a:ext cx="420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+mj-lt"/>
              </a:rPr>
              <a:t>Georgia</a:t>
            </a:r>
            <a:r>
              <a:rPr lang="en-US" b="1" baseline="0" dirty="0" smtClean="0">
                <a:latin typeface="+mj-lt"/>
              </a:rPr>
              <a:t> Environmental Conference</a:t>
            </a:r>
            <a:endParaRPr lang="en-US" b="1" dirty="0" smtClean="0">
              <a:latin typeface="+mj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August 23,</a:t>
            </a:r>
            <a:r>
              <a:rPr lang="en-US" sz="1800" b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2018</a:t>
            </a:r>
            <a:endParaRPr lang="en-US" sz="1800" b="0" kern="12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55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4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ater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26169" r="833" b="19715"/>
          <a:stretch/>
        </p:blipFill>
        <p:spPr>
          <a:xfrm flipH="1">
            <a:off x="76200" y="57150"/>
            <a:ext cx="8991600" cy="1371600"/>
          </a:xfrm>
          <a:prstGeom prst="rect">
            <a:avLst/>
          </a:prstGeom>
        </p:spPr>
      </p:pic>
      <p:pic>
        <p:nvPicPr>
          <p:cNvPr id="15" name="Picture 14" descr="823285-gray-wallpaper.jpg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9" r="19491" b="28868"/>
          <a:stretch/>
        </p:blipFill>
        <p:spPr>
          <a:xfrm>
            <a:off x="76200" y="1485900"/>
            <a:ext cx="7086600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300"/>
            <a:ext cx="3886198" cy="1028700"/>
          </a:xfrm>
          <a:prstGeom prst="rect">
            <a:avLst/>
          </a:prstGeom>
        </p:spPr>
      </p:pic>
      <p:pic>
        <p:nvPicPr>
          <p:cNvPr id="30" name="Picture 29" descr="sun2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24651"/>
          <a:stretch/>
        </p:blipFill>
        <p:spPr>
          <a:xfrm>
            <a:off x="7239000" y="1485900"/>
            <a:ext cx="1828800" cy="1943100"/>
          </a:xfrm>
          <a:prstGeom prst="rect">
            <a:avLst/>
          </a:prstGeom>
        </p:spPr>
      </p:pic>
      <p:pic>
        <p:nvPicPr>
          <p:cNvPr id="2" name="Picture 1" descr="grass3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27984" r="914"/>
          <a:stretch/>
        </p:blipFill>
        <p:spPr>
          <a:xfrm>
            <a:off x="79377" y="3492395"/>
            <a:ext cx="8980994" cy="159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9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7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16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1" y="4400555"/>
            <a:ext cx="762000" cy="67862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2045494"/>
              <a:gd name="connsiteY0" fmla="*/ 1807368 h 1807368"/>
              <a:gd name="connsiteX1" fmla="*/ 0 w 2045494"/>
              <a:gd name="connsiteY1" fmla="*/ 0 h 1807368"/>
              <a:gd name="connsiteX2" fmla="*/ 2045494 w 2045494"/>
              <a:gd name="connsiteY2" fmla="*/ 1 h 1807368"/>
              <a:gd name="connsiteX3" fmla="*/ 1761621 w 2045494"/>
              <a:gd name="connsiteY3" fmla="*/ 1784278 h 1807368"/>
              <a:gd name="connsiteX4" fmla="*/ 2382 w 2045494"/>
              <a:gd name="connsiteY4" fmla="*/ 1807368 h 1807368"/>
              <a:gd name="connsiteX0" fmla="*/ 2382 w 1779949"/>
              <a:gd name="connsiteY0" fmla="*/ 1807368 h 1807368"/>
              <a:gd name="connsiteX1" fmla="*/ 0 w 1779949"/>
              <a:gd name="connsiteY1" fmla="*/ 0 h 1807368"/>
              <a:gd name="connsiteX2" fmla="*/ 1779949 w 1779949"/>
              <a:gd name="connsiteY2" fmla="*/ 0 h 1807368"/>
              <a:gd name="connsiteX3" fmla="*/ 1761621 w 1779949"/>
              <a:gd name="connsiteY3" fmla="*/ 1784278 h 1807368"/>
              <a:gd name="connsiteX4" fmla="*/ 2382 w 1779949"/>
              <a:gd name="connsiteY4" fmla="*/ 1807368 h 1807368"/>
              <a:gd name="connsiteX0" fmla="*/ 2382 w 1807803"/>
              <a:gd name="connsiteY0" fmla="*/ 1807368 h 1807368"/>
              <a:gd name="connsiteX1" fmla="*/ 0 w 1807803"/>
              <a:gd name="connsiteY1" fmla="*/ 0 h 1807368"/>
              <a:gd name="connsiteX2" fmla="*/ 1779949 w 1807803"/>
              <a:gd name="connsiteY2" fmla="*/ 0 h 1807368"/>
              <a:gd name="connsiteX3" fmla="*/ 1807803 w 1807803"/>
              <a:gd name="connsiteY3" fmla="*/ 1784278 h 1807368"/>
              <a:gd name="connsiteX4" fmla="*/ 2382 w 1807803"/>
              <a:gd name="connsiteY4" fmla="*/ 1807368 h 1807368"/>
              <a:gd name="connsiteX0" fmla="*/ 2382 w 1807803"/>
              <a:gd name="connsiteY0" fmla="*/ 1807368 h 1807368"/>
              <a:gd name="connsiteX1" fmla="*/ 0 w 1807803"/>
              <a:gd name="connsiteY1" fmla="*/ 0 h 1807368"/>
              <a:gd name="connsiteX2" fmla="*/ 1805349 w 1807803"/>
              <a:gd name="connsiteY2" fmla="*/ 0 h 1807368"/>
              <a:gd name="connsiteX3" fmla="*/ 1807803 w 1807803"/>
              <a:gd name="connsiteY3" fmla="*/ 1784278 h 1807368"/>
              <a:gd name="connsiteX4" fmla="*/ 2382 w 1807803"/>
              <a:gd name="connsiteY4" fmla="*/ 1807368 h 1807368"/>
              <a:gd name="connsiteX0" fmla="*/ 2382 w 1805349"/>
              <a:gd name="connsiteY0" fmla="*/ 1807368 h 1809678"/>
              <a:gd name="connsiteX1" fmla="*/ 0 w 1805349"/>
              <a:gd name="connsiteY1" fmla="*/ 0 h 1809678"/>
              <a:gd name="connsiteX2" fmla="*/ 1805349 w 1805349"/>
              <a:gd name="connsiteY2" fmla="*/ 0 h 1809678"/>
              <a:gd name="connsiteX3" fmla="*/ 1797759 w 1805349"/>
              <a:gd name="connsiteY3" fmla="*/ 1809678 h 1809678"/>
              <a:gd name="connsiteX4" fmla="*/ 2382 w 1805349"/>
              <a:gd name="connsiteY4" fmla="*/ 1807368 h 180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349" h="1809678">
                <a:moveTo>
                  <a:pt x="2382" y="1807368"/>
                </a:moveTo>
                <a:lnTo>
                  <a:pt x="0" y="0"/>
                </a:lnTo>
                <a:lnTo>
                  <a:pt x="1805349" y="0"/>
                </a:lnTo>
                <a:lnTo>
                  <a:pt x="1797759" y="180967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AE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914400" y="4400552"/>
            <a:ext cx="8153400" cy="67776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5110 w 2604573"/>
              <a:gd name="connsiteY0" fmla="*/ 534324 h 534324"/>
              <a:gd name="connsiteX1" fmla="*/ 0 w 2604573"/>
              <a:gd name="connsiteY1" fmla="*/ 0 h 534324"/>
              <a:gd name="connsiteX2" fmla="*/ 2604573 w 2604573"/>
              <a:gd name="connsiteY2" fmla="*/ 271 h 534324"/>
              <a:gd name="connsiteX3" fmla="*/ 2604573 w 2604573"/>
              <a:gd name="connsiteY3" fmla="*/ 527584 h 534324"/>
              <a:gd name="connsiteX4" fmla="*/ 5110 w 2604573"/>
              <a:gd name="connsiteY4" fmla="*/ 534324 h 534324"/>
              <a:gd name="connsiteX0" fmla="*/ 5110 w 2604573"/>
              <a:gd name="connsiteY0" fmla="*/ 527583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5110 w 2604573"/>
              <a:gd name="connsiteY4" fmla="*/ 527583 h 527584"/>
              <a:gd name="connsiteX0" fmla="*/ 3558 w 2604573"/>
              <a:gd name="connsiteY0" fmla="*/ 525111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3558 w 2604573"/>
              <a:gd name="connsiteY4" fmla="*/ 525111 h 527584"/>
              <a:gd name="connsiteX0" fmla="*/ 2066 w 2604573"/>
              <a:gd name="connsiteY0" fmla="*/ 441081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2066 w 2604573"/>
              <a:gd name="connsiteY4" fmla="*/ 441081 h 527584"/>
              <a:gd name="connsiteX0" fmla="*/ 2066 w 2604573"/>
              <a:gd name="connsiteY0" fmla="*/ 527583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2066 w 2604573"/>
              <a:gd name="connsiteY4" fmla="*/ 527583 h 527584"/>
              <a:gd name="connsiteX0" fmla="*/ 405 w 2605895"/>
              <a:gd name="connsiteY0" fmla="*/ 527583 h 527584"/>
              <a:gd name="connsiteX1" fmla="*/ 1322 w 2605895"/>
              <a:gd name="connsiteY1" fmla="*/ 0 h 527584"/>
              <a:gd name="connsiteX2" fmla="*/ 2605895 w 2605895"/>
              <a:gd name="connsiteY2" fmla="*/ 271 h 527584"/>
              <a:gd name="connsiteX3" fmla="*/ 2605895 w 2605895"/>
              <a:gd name="connsiteY3" fmla="*/ 527584 h 527584"/>
              <a:gd name="connsiteX4" fmla="*/ 405 w 2605895"/>
              <a:gd name="connsiteY4" fmla="*/ 527583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895" h="527584">
                <a:moveTo>
                  <a:pt x="405" y="527583"/>
                </a:moveTo>
                <a:cubicBezTo>
                  <a:pt x="-1298" y="349475"/>
                  <a:pt x="3025" y="178108"/>
                  <a:pt x="1322" y="0"/>
                </a:cubicBezTo>
                <a:lnTo>
                  <a:pt x="2605895" y="271"/>
                </a:lnTo>
                <a:lnTo>
                  <a:pt x="2605895" y="527584"/>
                </a:lnTo>
                <a:lnTo>
                  <a:pt x="405" y="527583"/>
                </a:lnTo>
                <a:close/>
              </a:path>
            </a:pathLst>
          </a:custGeom>
          <a:solidFill>
            <a:srgbClr val="C8E4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5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4537710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5BAFD1"/>
                </a:solidFill>
              </a:defRPr>
            </a:lvl1pPr>
          </a:lstStyle>
          <a:p>
            <a:fld id="{91B3F590-BFE6-423D-867F-875EDAFBE2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EPD Logo_FINAL_cs4_map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7"/>
          <a:stretch/>
        </p:blipFill>
        <p:spPr>
          <a:xfrm>
            <a:off x="143941" y="228605"/>
            <a:ext cx="618067" cy="4630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1" y="4400553"/>
            <a:ext cx="762000" cy="67862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2045494"/>
              <a:gd name="connsiteY0" fmla="*/ 1807368 h 1807368"/>
              <a:gd name="connsiteX1" fmla="*/ 0 w 2045494"/>
              <a:gd name="connsiteY1" fmla="*/ 0 h 1807368"/>
              <a:gd name="connsiteX2" fmla="*/ 2045494 w 2045494"/>
              <a:gd name="connsiteY2" fmla="*/ 1 h 1807368"/>
              <a:gd name="connsiteX3" fmla="*/ 1761621 w 2045494"/>
              <a:gd name="connsiteY3" fmla="*/ 1784278 h 1807368"/>
              <a:gd name="connsiteX4" fmla="*/ 2382 w 2045494"/>
              <a:gd name="connsiteY4" fmla="*/ 1807368 h 1807368"/>
              <a:gd name="connsiteX0" fmla="*/ 2382 w 1779949"/>
              <a:gd name="connsiteY0" fmla="*/ 1807368 h 1807368"/>
              <a:gd name="connsiteX1" fmla="*/ 0 w 1779949"/>
              <a:gd name="connsiteY1" fmla="*/ 0 h 1807368"/>
              <a:gd name="connsiteX2" fmla="*/ 1779949 w 1779949"/>
              <a:gd name="connsiteY2" fmla="*/ 0 h 1807368"/>
              <a:gd name="connsiteX3" fmla="*/ 1761621 w 1779949"/>
              <a:gd name="connsiteY3" fmla="*/ 1784278 h 1807368"/>
              <a:gd name="connsiteX4" fmla="*/ 2382 w 1779949"/>
              <a:gd name="connsiteY4" fmla="*/ 1807368 h 1807368"/>
              <a:gd name="connsiteX0" fmla="*/ 2382 w 1807803"/>
              <a:gd name="connsiteY0" fmla="*/ 1807368 h 1807368"/>
              <a:gd name="connsiteX1" fmla="*/ 0 w 1807803"/>
              <a:gd name="connsiteY1" fmla="*/ 0 h 1807368"/>
              <a:gd name="connsiteX2" fmla="*/ 1779949 w 1807803"/>
              <a:gd name="connsiteY2" fmla="*/ 0 h 1807368"/>
              <a:gd name="connsiteX3" fmla="*/ 1807803 w 1807803"/>
              <a:gd name="connsiteY3" fmla="*/ 1784278 h 1807368"/>
              <a:gd name="connsiteX4" fmla="*/ 2382 w 1807803"/>
              <a:gd name="connsiteY4" fmla="*/ 1807368 h 1807368"/>
              <a:gd name="connsiteX0" fmla="*/ 2382 w 1807803"/>
              <a:gd name="connsiteY0" fmla="*/ 1807368 h 1807368"/>
              <a:gd name="connsiteX1" fmla="*/ 0 w 1807803"/>
              <a:gd name="connsiteY1" fmla="*/ 0 h 1807368"/>
              <a:gd name="connsiteX2" fmla="*/ 1805349 w 1807803"/>
              <a:gd name="connsiteY2" fmla="*/ 0 h 1807368"/>
              <a:gd name="connsiteX3" fmla="*/ 1807803 w 1807803"/>
              <a:gd name="connsiteY3" fmla="*/ 1784278 h 1807368"/>
              <a:gd name="connsiteX4" fmla="*/ 2382 w 1807803"/>
              <a:gd name="connsiteY4" fmla="*/ 1807368 h 1807368"/>
              <a:gd name="connsiteX0" fmla="*/ 2382 w 1805349"/>
              <a:gd name="connsiteY0" fmla="*/ 1807368 h 1809678"/>
              <a:gd name="connsiteX1" fmla="*/ 0 w 1805349"/>
              <a:gd name="connsiteY1" fmla="*/ 0 h 1809678"/>
              <a:gd name="connsiteX2" fmla="*/ 1805349 w 1805349"/>
              <a:gd name="connsiteY2" fmla="*/ 0 h 1809678"/>
              <a:gd name="connsiteX3" fmla="*/ 1797759 w 1805349"/>
              <a:gd name="connsiteY3" fmla="*/ 1809678 h 1809678"/>
              <a:gd name="connsiteX4" fmla="*/ 2382 w 1805349"/>
              <a:gd name="connsiteY4" fmla="*/ 1807368 h 180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349" h="1809678">
                <a:moveTo>
                  <a:pt x="2382" y="1807368"/>
                </a:moveTo>
                <a:lnTo>
                  <a:pt x="0" y="0"/>
                </a:lnTo>
                <a:lnTo>
                  <a:pt x="1805349" y="0"/>
                </a:lnTo>
                <a:lnTo>
                  <a:pt x="1797759" y="180967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AE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14400" y="4400552"/>
            <a:ext cx="8153400" cy="67776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5110 w 2604573"/>
              <a:gd name="connsiteY0" fmla="*/ 534324 h 534324"/>
              <a:gd name="connsiteX1" fmla="*/ 0 w 2604573"/>
              <a:gd name="connsiteY1" fmla="*/ 0 h 534324"/>
              <a:gd name="connsiteX2" fmla="*/ 2604573 w 2604573"/>
              <a:gd name="connsiteY2" fmla="*/ 271 h 534324"/>
              <a:gd name="connsiteX3" fmla="*/ 2604573 w 2604573"/>
              <a:gd name="connsiteY3" fmla="*/ 527584 h 534324"/>
              <a:gd name="connsiteX4" fmla="*/ 5110 w 2604573"/>
              <a:gd name="connsiteY4" fmla="*/ 534324 h 534324"/>
              <a:gd name="connsiteX0" fmla="*/ 5110 w 2604573"/>
              <a:gd name="connsiteY0" fmla="*/ 527583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5110 w 2604573"/>
              <a:gd name="connsiteY4" fmla="*/ 527583 h 527584"/>
              <a:gd name="connsiteX0" fmla="*/ 3558 w 2604573"/>
              <a:gd name="connsiteY0" fmla="*/ 525111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3558 w 2604573"/>
              <a:gd name="connsiteY4" fmla="*/ 525111 h 527584"/>
              <a:gd name="connsiteX0" fmla="*/ 2066 w 2604573"/>
              <a:gd name="connsiteY0" fmla="*/ 441081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2066 w 2604573"/>
              <a:gd name="connsiteY4" fmla="*/ 441081 h 527584"/>
              <a:gd name="connsiteX0" fmla="*/ 2066 w 2604573"/>
              <a:gd name="connsiteY0" fmla="*/ 527583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2066 w 2604573"/>
              <a:gd name="connsiteY4" fmla="*/ 527583 h 527584"/>
              <a:gd name="connsiteX0" fmla="*/ 405 w 2605895"/>
              <a:gd name="connsiteY0" fmla="*/ 527583 h 527584"/>
              <a:gd name="connsiteX1" fmla="*/ 1322 w 2605895"/>
              <a:gd name="connsiteY1" fmla="*/ 0 h 527584"/>
              <a:gd name="connsiteX2" fmla="*/ 2605895 w 2605895"/>
              <a:gd name="connsiteY2" fmla="*/ 271 h 527584"/>
              <a:gd name="connsiteX3" fmla="*/ 2605895 w 2605895"/>
              <a:gd name="connsiteY3" fmla="*/ 527584 h 527584"/>
              <a:gd name="connsiteX4" fmla="*/ 405 w 2605895"/>
              <a:gd name="connsiteY4" fmla="*/ 527583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895" h="527584">
                <a:moveTo>
                  <a:pt x="405" y="527583"/>
                </a:moveTo>
                <a:cubicBezTo>
                  <a:pt x="-1298" y="349475"/>
                  <a:pt x="3025" y="178108"/>
                  <a:pt x="1322" y="0"/>
                </a:cubicBezTo>
                <a:lnTo>
                  <a:pt x="2605895" y="271"/>
                </a:lnTo>
                <a:lnTo>
                  <a:pt x="2605895" y="527584"/>
                </a:lnTo>
                <a:lnTo>
                  <a:pt x="405" y="527583"/>
                </a:lnTo>
                <a:close/>
              </a:path>
            </a:pathLst>
          </a:custGeom>
          <a:solidFill>
            <a:srgbClr val="C8E4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3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4537710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5BAFD1"/>
                </a:solidFill>
              </a:defRPr>
            </a:lvl1pPr>
          </a:lstStyle>
          <a:p>
            <a:fld id="{91B3F590-BFE6-423D-867F-875EDAFBE2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EPD Logo_FINAL_cs4_map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7"/>
          <a:stretch/>
        </p:blipFill>
        <p:spPr>
          <a:xfrm>
            <a:off x="143937" y="228603"/>
            <a:ext cx="618067" cy="4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3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15474" y="3529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145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Voluntary Remediation Program Update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452" y="356392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Franklin Gothic Medium"/>
              </a:rPr>
              <a:t>David Hayes</a:t>
            </a:r>
          </a:p>
          <a:p>
            <a:r>
              <a:rPr lang="en-US" dirty="0" smtClean="0">
                <a:solidFill>
                  <a:srgbClr val="000000"/>
                </a:solidFill>
                <a:latin typeface="Franklin Gothic Medium"/>
              </a:rPr>
              <a:t>Voluntary Remediation Unit </a:t>
            </a:r>
            <a:r>
              <a:rPr lang="en-US" dirty="0">
                <a:solidFill>
                  <a:srgbClr val="000000"/>
                </a:solidFill>
                <a:latin typeface="Franklin Gothic Medium"/>
              </a:rPr>
              <a:t>Coordinator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1" y="3563927"/>
            <a:ext cx="506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0000"/>
                </a:solidFill>
                <a:latin typeface="Franklin Gothic Medium"/>
              </a:rPr>
              <a:t>GIEC Workshop</a:t>
            </a:r>
            <a:endParaRPr lang="en-US" b="1" dirty="0">
              <a:solidFill>
                <a:srgbClr val="000000"/>
              </a:solidFill>
              <a:latin typeface="Franklin Gothic Medium"/>
            </a:endParaRPr>
          </a:p>
          <a:p>
            <a:pPr algn="r">
              <a:defRPr/>
            </a:pPr>
            <a:r>
              <a:rPr lang="en-US" dirty="0" smtClean="0">
                <a:solidFill>
                  <a:srgbClr val="000000"/>
                </a:solidFill>
                <a:latin typeface="Franklin Gothic Medium"/>
              </a:rPr>
              <a:t>December 4, </a:t>
            </a:r>
            <a:r>
              <a:rPr lang="en-US" dirty="0">
                <a:solidFill>
                  <a:srgbClr val="000000"/>
                </a:solidFill>
                <a:latin typeface="Franklin Gothic Medium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5778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Technical advisory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5350"/>
            <a:ext cx="8382000" cy="4114800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prstClr val="black"/>
                </a:solidFill>
                <a:latin typeface="Arial" charset="0"/>
              </a:rPr>
              <a:t>Beginning in January 2019</a:t>
            </a:r>
          </a:p>
          <a:p>
            <a:pPr lvl="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prstClr val="black"/>
                </a:solidFill>
                <a:latin typeface="Arial" charset="0"/>
              </a:rPr>
              <a:t>Committee Members</a:t>
            </a:r>
          </a:p>
          <a:p>
            <a:pPr marL="0" lvl="0" indent="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</a:pPr>
            <a:endParaRPr lang="en-US" sz="2400" b="0" dirty="0" smtClean="0">
              <a:solidFill>
                <a:prstClr val="black"/>
              </a:solidFill>
              <a:latin typeface="Arial" charset="0"/>
            </a:endParaRPr>
          </a:p>
          <a:p>
            <a:pPr lvl="2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sz="2400" b="0" dirty="0">
              <a:solidFill>
                <a:prstClr val="black"/>
              </a:solidFill>
              <a:latin typeface="Arial" charset="0"/>
            </a:endParaRPr>
          </a:p>
          <a:p>
            <a:pPr lvl="0" eaLnBrk="0" fontAlgn="base" hangingPunct="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sz="2400" b="0" dirty="0">
              <a:solidFill>
                <a:prstClr val="black"/>
              </a:solidFill>
              <a:latin typeface="Arial" charset="0"/>
            </a:endParaRPr>
          </a:p>
          <a:p>
            <a:pPr lvl="0" eaLnBrk="0" fontAlgn="base" hangingPunct="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sz="2400" b="0" dirty="0">
              <a:solidFill>
                <a:prstClr val="black"/>
              </a:solidFill>
              <a:latin typeface="Arial" charset="0"/>
            </a:endParaRPr>
          </a:p>
          <a:p>
            <a:pPr marL="457200" lvl="0" indent="-457200" eaLnBrk="0" fontAlgn="base" hangingPunct="0">
              <a:spcBef>
                <a:spcPts val="0"/>
              </a:spcBef>
              <a:buClr>
                <a:srgbClr val="92D050"/>
              </a:buClr>
              <a:buFont typeface="+mj-lt"/>
              <a:buAutoNum type="arabicPeriod"/>
            </a:pPr>
            <a:endParaRPr lang="en-US" sz="2400" b="0" dirty="0" smtClean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033556"/>
              </p:ext>
            </p:extLst>
          </p:nvPr>
        </p:nvGraphicFramePr>
        <p:xfrm>
          <a:off x="228600" y="2012950"/>
          <a:ext cx="822960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3400"/>
                <a:gridCol w="3886200"/>
              </a:tblGrid>
              <a:tr h="548640">
                <a:tc>
                  <a:txBody>
                    <a:bodyPr/>
                    <a:lstStyle/>
                    <a:p>
                      <a:pPr marL="402336" marR="0" lvl="2" indent="-164592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92D05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Bart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Eklund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scientist)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2336" marR="0" lvl="2" indent="-164592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92D05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Jim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Fineis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(geologist)</a:t>
                      </a: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402336" marR="0" lvl="2" indent="-164592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92D05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Ryan Jones (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scientist)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2336" marR="0" lvl="2" indent="-164592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92D05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Leslie Miller (engineer)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402336" marR="0" lvl="2" indent="-164592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92D05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Andrea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Rimer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(attorney)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2336" marR="0" lvl="2" indent="-164592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92D05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Katie Ross (geologist)</a:t>
                      </a: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402336" marR="0" lvl="2" indent="-164592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92D05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Saranko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(toxicologist)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2336" marR="0" lvl="2" indent="-164592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92D05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Keith </a:t>
                      </a:r>
                      <a:r>
                        <a:rPr kumimoji="0" lang="en-US" sz="2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Ziobron</a:t>
                      </a:r>
                      <a:r>
                        <a:rPr kumimoji="0" 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(engineer)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3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b="1" cap="none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825473"/>
            <a:ext cx="7520940" cy="3746529"/>
          </a:xfrm>
        </p:spPr>
        <p:txBody>
          <a:bodyPr>
            <a:normAutofit fontScale="85000" lnSpcReduction="20000"/>
          </a:bodyPr>
          <a:lstStyle/>
          <a:p>
            <a:endParaRPr lang="en-US" sz="3200" b="0" cap="all" dirty="0" smtClean="0">
              <a:solidFill>
                <a:srgbClr val="000000"/>
              </a:solidFill>
              <a:latin typeface="Franklin Gothic Medium"/>
              <a:ea typeface="+mj-ea"/>
              <a:cs typeface="+mj-cs"/>
            </a:endParaRPr>
          </a:p>
          <a:p>
            <a:r>
              <a:rPr lang="en-US" sz="3200" b="0" cap="all" dirty="0" smtClean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	</a:t>
            </a:r>
          </a:p>
          <a:p>
            <a:endParaRPr lang="en-US" sz="3200" b="0" cap="all" dirty="0">
              <a:solidFill>
                <a:srgbClr val="000000"/>
              </a:solidFill>
              <a:latin typeface="Franklin Gothic Medium"/>
              <a:ea typeface="+mj-ea"/>
              <a:cs typeface="+mj-cs"/>
            </a:endParaRPr>
          </a:p>
          <a:p>
            <a:endParaRPr lang="en-US" sz="3200" b="0" cap="all" dirty="0" smtClean="0">
              <a:solidFill>
                <a:srgbClr val="000000"/>
              </a:solidFill>
              <a:latin typeface="Franklin Gothic Medium"/>
              <a:ea typeface="+mj-ea"/>
              <a:cs typeface="+mj-cs"/>
            </a:endParaRPr>
          </a:p>
          <a:p>
            <a:endParaRPr lang="en-US" sz="3200" b="0" cap="all" dirty="0">
              <a:solidFill>
                <a:srgbClr val="000000"/>
              </a:solidFill>
              <a:latin typeface="Franklin Gothic Medium"/>
              <a:ea typeface="+mj-ea"/>
              <a:cs typeface="+mj-cs"/>
            </a:endParaRPr>
          </a:p>
          <a:p>
            <a:endParaRPr lang="en-US" sz="3200" b="0" cap="all" dirty="0" smtClean="0">
              <a:solidFill>
                <a:srgbClr val="000000"/>
              </a:solidFill>
              <a:latin typeface="Franklin Gothic Medium"/>
              <a:ea typeface="+mj-ea"/>
              <a:cs typeface="+mj-cs"/>
            </a:endParaRPr>
          </a:p>
          <a:p>
            <a:endParaRPr lang="en-US" sz="3200" b="0" cap="all" dirty="0">
              <a:solidFill>
                <a:srgbClr val="000000"/>
              </a:solidFill>
              <a:latin typeface="Franklin Gothic Medium"/>
              <a:ea typeface="+mj-ea"/>
              <a:cs typeface="+mj-cs"/>
            </a:endParaRPr>
          </a:p>
          <a:p>
            <a:r>
              <a:rPr lang="en-US" sz="3200" b="0" cap="all" dirty="0" smtClean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	</a:t>
            </a:r>
            <a:r>
              <a:rPr lang="en-US" sz="3200" b="0" cap="all" dirty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	</a:t>
            </a:r>
            <a:r>
              <a:rPr lang="en-US" sz="3200" b="0" cap="all" dirty="0" smtClean="0">
                <a:solidFill>
                  <a:srgbClr val="000000"/>
                </a:solidFill>
                <a:latin typeface="Franklin Gothic Medium"/>
                <a:ea typeface="+mj-ea"/>
                <a:cs typeface="+mj-cs"/>
              </a:rPr>
              <a:t>				</a:t>
            </a:r>
            <a:endParaRPr lang="en-US" sz="2400" dirty="0"/>
          </a:p>
        </p:txBody>
      </p:sp>
      <p:pic>
        <p:nvPicPr>
          <p:cNvPr id="6" name="Picture 2" descr="C:\Users\Paige\AppData\Local\Microsoft\Windows\Temporary Internet Files\Content.IE5\MNQ7UM0M\stick_figure_sit_in_question_mark_image_500_cl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8" y="1200150"/>
            <a:ext cx="2743199" cy="271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6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Voluntary Remediation Unit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5351"/>
            <a:ext cx="8382000" cy="3727479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Arial" charset="0"/>
              <a:buChar char="•"/>
            </a:pPr>
            <a:r>
              <a:rPr lang="en-US" sz="2800" b="0" dirty="0">
                <a:solidFill>
                  <a:prstClr val="black"/>
                </a:solidFill>
                <a:latin typeface="Arial" charset="0"/>
              </a:rPr>
              <a:t>Purpose: Administer the Voluntary Remediation Program (VRP) in an objective, consistent, and timely manner, in accordance with the VRP Act</a:t>
            </a:r>
            <a:r>
              <a:rPr lang="en-US" sz="2800" b="0" dirty="0" smtClean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lvl="0" eaLnBrk="0" fontAlgn="base" hangingPunct="0">
              <a:spcBef>
                <a:spcPts val="0"/>
              </a:spcBef>
              <a:buClr>
                <a:srgbClr val="92D050"/>
              </a:buClr>
              <a:buFont typeface="Arial" charset="0"/>
              <a:buChar char="•"/>
            </a:pPr>
            <a:r>
              <a:rPr lang="en-US" sz="2800" b="0" dirty="0">
                <a:solidFill>
                  <a:prstClr val="black"/>
                </a:solidFill>
                <a:latin typeface="Arial" charset="0"/>
              </a:rPr>
              <a:t>Personnel</a:t>
            </a:r>
            <a:r>
              <a:rPr lang="en-US" sz="2800" b="0" dirty="0" smtClean="0">
                <a:solidFill>
                  <a:prstClr val="black"/>
                </a:solidFill>
                <a:latin typeface="Arial" charset="0"/>
              </a:rPr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930912"/>
              </p:ext>
            </p:extLst>
          </p:nvPr>
        </p:nvGraphicFramePr>
        <p:xfrm>
          <a:off x="838200" y="2881630"/>
          <a:ext cx="7620000" cy="2741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600"/>
                <a:gridCol w="3200400"/>
              </a:tblGrid>
              <a:tr h="20002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David Hayes (Unit Manager)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Will Lucas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Gordon Terhune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Susan Kibler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Mike Smilley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92D05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Nicole Vermillion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2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Voluntary Remediation unit Formation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5350"/>
            <a:ext cx="8382000" cy="4114800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prstClr val="black"/>
                </a:solidFill>
                <a:latin typeface="Arial" charset="0"/>
              </a:rPr>
              <a:t>Reasons for forming unit:</a:t>
            </a:r>
          </a:p>
          <a:p>
            <a:pPr lvl="2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iscussed since VRP inception, similar to Brownfield Unit</a:t>
            </a:r>
          </a:p>
          <a:p>
            <a:pPr lvl="2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Greater EPD focus on successful implementation </a:t>
            </a:r>
          </a:p>
          <a:p>
            <a:pPr lvl="2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Greater consistency in EPD review and Act interpretation</a:t>
            </a:r>
          </a:p>
          <a:p>
            <a:pPr eaLnBrk="0" fontAlgn="base" hangingPunct="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prstClr val="black"/>
                </a:solidFill>
                <a:latin typeface="Arial" charset="0"/>
              </a:rPr>
              <a:t>Process:</a:t>
            </a:r>
            <a:endParaRPr lang="en-US" sz="2400" b="0" dirty="0" smtClean="0">
              <a:solidFill>
                <a:prstClr val="black"/>
              </a:solidFill>
              <a:latin typeface="Arial" charset="0"/>
            </a:endParaRPr>
          </a:p>
          <a:p>
            <a:pPr lvl="2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Began in Feb. 2018</a:t>
            </a:r>
          </a:p>
          <a:p>
            <a:pPr lvl="2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Approx. 130 sites transferred by July 2018</a:t>
            </a:r>
          </a:p>
          <a:p>
            <a:pPr lvl="2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Sites transferred when new VRP Application received</a:t>
            </a:r>
          </a:p>
          <a:p>
            <a:pPr lvl="3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charset="0"/>
            </a:endParaRPr>
          </a:p>
          <a:p>
            <a:pPr lvl="2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sz="2400" b="0" dirty="0" smtClean="0">
              <a:solidFill>
                <a:prstClr val="black"/>
              </a:solidFill>
              <a:latin typeface="Arial" charset="0"/>
            </a:endParaRPr>
          </a:p>
          <a:p>
            <a:pPr lvl="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sz="2400" b="0" dirty="0">
              <a:solidFill>
                <a:prstClr val="black"/>
              </a:solidFill>
              <a:latin typeface="Arial" charset="0"/>
            </a:endParaRPr>
          </a:p>
          <a:p>
            <a:pPr lvl="0" eaLnBrk="0" fontAlgn="base" hangingPunct="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sz="2400" b="0" dirty="0">
              <a:solidFill>
                <a:prstClr val="black"/>
              </a:solidFill>
              <a:latin typeface="Arial" charset="0"/>
            </a:endParaRPr>
          </a:p>
          <a:p>
            <a:pPr lvl="0" eaLnBrk="0" fontAlgn="base" hangingPunct="0">
              <a:spcBef>
                <a:spcPts val="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sz="2400" b="0" dirty="0">
              <a:solidFill>
                <a:prstClr val="black"/>
              </a:solidFill>
              <a:latin typeface="Arial" charset="0"/>
            </a:endParaRPr>
          </a:p>
          <a:p>
            <a:pPr marL="457200" lvl="0" indent="-457200" eaLnBrk="0" fontAlgn="base" hangingPunct="0">
              <a:spcBef>
                <a:spcPts val="0"/>
              </a:spcBef>
              <a:buClr>
                <a:srgbClr val="92D050"/>
              </a:buClr>
              <a:buFont typeface="+mj-lt"/>
              <a:buAutoNum type="arabicPeriod"/>
            </a:pPr>
            <a:endParaRPr lang="en-US" sz="2400" b="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Voluntary Remediation Unit Formation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5351"/>
            <a:ext cx="8382000" cy="3727479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Arial" charset="0"/>
              <a:buChar char="•"/>
            </a:pPr>
            <a:r>
              <a:rPr lang="en-US" sz="2400" b="0" dirty="0" smtClean="0">
                <a:solidFill>
                  <a:prstClr val="black"/>
                </a:solidFill>
                <a:latin typeface="Arial" charset="0"/>
              </a:rPr>
              <a:t>Benefits so far:</a:t>
            </a:r>
          </a:p>
          <a:p>
            <a:pPr lvl="2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Arial" charset="0"/>
              <a:buChar char="•"/>
            </a:pPr>
            <a:r>
              <a:rPr lang="en-US" sz="2400" b="0" dirty="0" smtClean="0">
                <a:solidFill>
                  <a:prstClr val="black"/>
                </a:solidFill>
                <a:latin typeface="Arial" charset="0"/>
              </a:rPr>
              <a:t>More EPD focus on improving VRP implementation</a:t>
            </a:r>
          </a:p>
          <a:p>
            <a:pPr lvl="2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More EPD staff focus on VRP process / sites</a:t>
            </a:r>
            <a:endParaRPr lang="en-US" sz="2400" b="0" dirty="0" smtClean="0">
              <a:solidFill>
                <a:prstClr val="black"/>
              </a:solidFill>
              <a:latin typeface="Arial" charset="0"/>
            </a:endParaRPr>
          </a:p>
          <a:p>
            <a:pPr lvl="2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More consistency with EPD reviews (e.g., GW modeling)</a:t>
            </a:r>
          </a:p>
          <a:p>
            <a:pPr lvl="2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Arial" charset="0"/>
              <a:buChar char="•"/>
            </a:pPr>
            <a:r>
              <a:rPr lang="en-US" sz="2400" b="0" dirty="0" smtClean="0">
                <a:solidFill>
                  <a:prstClr val="black"/>
                </a:solidFill>
                <a:latin typeface="Arial" charset="0"/>
              </a:rPr>
              <a:t>More coordination between Brownfield / VRP</a:t>
            </a:r>
          </a:p>
          <a:p>
            <a:pPr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Arial" charset="0"/>
              <a:buChar char="•"/>
            </a:pPr>
            <a:r>
              <a:rPr lang="en-US" sz="2400" b="0" dirty="0" smtClean="0">
                <a:solidFill>
                  <a:prstClr val="black"/>
                </a:solidFill>
                <a:latin typeface="Arial" charset="0"/>
              </a:rPr>
              <a:t>Going forward:</a:t>
            </a:r>
          </a:p>
          <a:p>
            <a:pPr lvl="2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mprove response times, focus comments on end goals</a:t>
            </a:r>
            <a:endParaRPr lang="en-US" sz="2400" b="0" dirty="0" smtClean="0">
              <a:solidFill>
                <a:prstClr val="black"/>
              </a:solidFill>
              <a:latin typeface="Arial" charset="0"/>
            </a:endParaRPr>
          </a:p>
          <a:p>
            <a:pPr marL="0" lvl="0" indent="0" eaLnBrk="0" fontAlgn="base" hangingPunct="0">
              <a:spcBef>
                <a:spcPts val="0"/>
              </a:spcBef>
              <a:buClr>
                <a:srgbClr val="92D050"/>
              </a:buClr>
            </a:pPr>
            <a:endParaRPr lang="en-US" sz="2800" b="0" dirty="0">
              <a:solidFill>
                <a:prstClr val="black"/>
              </a:solidFill>
              <a:latin typeface="Arial" charset="0"/>
            </a:endParaRPr>
          </a:p>
          <a:p>
            <a:pPr lvl="0" eaLnBrk="0" fontAlgn="base" hangingPunct="0">
              <a:spcBef>
                <a:spcPts val="0"/>
              </a:spcBef>
              <a:buClr>
                <a:srgbClr val="92D050"/>
              </a:buClr>
              <a:buFont typeface="Arial" charset="0"/>
              <a:buChar char="•"/>
            </a:pPr>
            <a:endParaRPr lang="en-US" sz="2800" b="0" dirty="0">
              <a:solidFill>
                <a:prstClr val="black"/>
              </a:solidFill>
              <a:latin typeface="Arial" charset="0"/>
            </a:endParaRPr>
          </a:p>
          <a:p>
            <a:pPr lvl="0" eaLnBrk="0" fontAlgn="base" hangingPunct="0">
              <a:spcBef>
                <a:spcPts val="0"/>
              </a:spcBef>
              <a:buClr>
                <a:srgbClr val="92D050"/>
              </a:buClr>
              <a:buFont typeface="Arial" charset="0"/>
              <a:buChar char="•"/>
            </a:pPr>
            <a:endParaRPr lang="en-US" sz="2800" b="0" dirty="0" smtClean="0">
              <a:solidFill>
                <a:prstClr val="black"/>
              </a:solidFill>
              <a:latin typeface="Arial" charset="0"/>
            </a:endParaRPr>
          </a:p>
          <a:p>
            <a:pPr lvl="0" eaLnBrk="0" fontAlgn="base" hangingPunct="0">
              <a:spcBef>
                <a:spcPts val="0"/>
              </a:spcBef>
              <a:buClr>
                <a:srgbClr val="92D050"/>
              </a:buClr>
              <a:buFont typeface="Arial" charset="0"/>
              <a:buChar char="•"/>
            </a:pPr>
            <a:endParaRPr lang="en-US" sz="2400" b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enroll in the VRP?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5351"/>
            <a:ext cx="8382000" cy="3727479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Arial" charset="0"/>
              <a:buChar char="•"/>
            </a:pPr>
            <a:r>
              <a:rPr lang="en-US" sz="2400" b="0" dirty="0">
                <a:solidFill>
                  <a:prstClr val="black"/>
                </a:solidFill>
                <a:latin typeface="Arial" charset="0"/>
              </a:rPr>
              <a:t>More flexible framework to meet compliance </a:t>
            </a:r>
            <a:r>
              <a:rPr lang="en-US" sz="2400" b="0" dirty="0" smtClean="0">
                <a:solidFill>
                  <a:prstClr val="black"/>
                </a:solidFill>
                <a:latin typeface="Arial" charset="0"/>
              </a:rPr>
              <a:t>obligations</a:t>
            </a:r>
          </a:p>
          <a:p>
            <a:pPr lvl="0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Arial" charset="0"/>
              <a:buChar char="•"/>
            </a:pPr>
            <a:r>
              <a:rPr lang="en-US" sz="2400" b="0" dirty="0" smtClean="0">
                <a:solidFill>
                  <a:prstClr val="black"/>
                </a:solidFill>
                <a:latin typeface="Arial" charset="0"/>
              </a:rPr>
              <a:t>Update compliance status</a:t>
            </a:r>
          </a:p>
          <a:p>
            <a:pPr lvl="0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Arial" charset="0"/>
              <a:buChar char="•"/>
            </a:pPr>
            <a:r>
              <a:rPr lang="en-US" sz="2400" b="0" dirty="0" smtClean="0">
                <a:solidFill>
                  <a:prstClr val="black"/>
                </a:solidFill>
                <a:latin typeface="Arial" charset="0"/>
              </a:rPr>
              <a:t>Make </a:t>
            </a:r>
            <a:r>
              <a:rPr lang="en-US" sz="2400" b="0" dirty="0">
                <a:solidFill>
                  <a:prstClr val="black"/>
                </a:solidFill>
                <a:latin typeface="Arial" charset="0"/>
              </a:rPr>
              <a:t>property “Brownfield Ready”</a:t>
            </a:r>
          </a:p>
          <a:p>
            <a:pPr lvl="3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Arial" charset="0"/>
              <a:buChar char="•"/>
            </a:pPr>
            <a:r>
              <a:rPr lang="en-US" sz="2400" b="0" dirty="0">
                <a:solidFill>
                  <a:prstClr val="black"/>
                </a:solidFill>
                <a:latin typeface="Arial" charset="0"/>
              </a:rPr>
              <a:t>Make sure cleanup meets all Brownfield </a:t>
            </a:r>
            <a:r>
              <a:rPr lang="en-US" sz="2400" b="0" dirty="0" smtClean="0">
                <a:solidFill>
                  <a:prstClr val="black"/>
                </a:solidFill>
                <a:latin typeface="Arial" charset="0"/>
              </a:rPr>
              <a:t>requirements (source material, use of controls)</a:t>
            </a:r>
            <a:endParaRPr lang="en-US" sz="2400" b="0" dirty="0">
              <a:solidFill>
                <a:prstClr val="black"/>
              </a:solidFill>
              <a:latin typeface="Arial" charset="0"/>
            </a:endParaRPr>
          </a:p>
          <a:p>
            <a:pPr lvl="0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Arial" charset="0"/>
              <a:buChar char="•"/>
            </a:pPr>
            <a:r>
              <a:rPr lang="en-US" sz="2400" b="0" dirty="0">
                <a:solidFill>
                  <a:prstClr val="black"/>
                </a:solidFill>
                <a:latin typeface="Arial" charset="0"/>
              </a:rPr>
              <a:t>Defer HSI listing (case-by-case basis</a:t>
            </a:r>
            <a:r>
              <a:rPr lang="en-US" sz="2400" b="0" dirty="0" smtClean="0">
                <a:solidFill>
                  <a:prstClr val="black"/>
                </a:solidFill>
                <a:latin typeface="Arial" charset="0"/>
              </a:rPr>
              <a:t>)</a:t>
            </a:r>
          </a:p>
          <a:p>
            <a:pPr lvl="0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Arial" charset="0"/>
              <a:buChar char="•"/>
            </a:pPr>
            <a:r>
              <a:rPr lang="en-US" sz="2400" b="0" dirty="0">
                <a:solidFill>
                  <a:prstClr val="black"/>
                </a:solidFill>
                <a:latin typeface="Arial" charset="0"/>
              </a:rPr>
              <a:t>Framework for EPD concurrence with </a:t>
            </a:r>
            <a:r>
              <a:rPr lang="en-US" sz="2400" b="0" dirty="0" smtClean="0">
                <a:solidFill>
                  <a:prstClr val="black"/>
                </a:solidFill>
                <a:latin typeface="Arial" charset="0"/>
              </a:rPr>
              <a:t>investigation / cleanup </a:t>
            </a:r>
            <a:r>
              <a:rPr lang="en-US" sz="2400" b="0" dirty="0">
                <a:solidFill>
                  <a:prstClr val="black"/>
                </a:solidFill>
                <a:latin typeface="Arial" charset="0"/>
              </a:rPr>
              <a:t>that is not otherwise regulated</a:t>
            </a:r>
          </a:p>
          <a:p>
            <a:pPr lvl="0" eaLnBrk="0" fontAlgn="base" hangingPunct="0">
              <a:spcBef>
                <a:spcPts val="0"/>
              </a:spcBef>
              <a:buClr>
                <a:srgbClr val="92D050"/>
              </a:buClr>
              <a:buFont typeface="Arial" charset="0"/>
              <a:buChar char="•"/>
            </a:pPr>
            <a:endParaRPr lang="en-US" sz="2800" b="0" dirty="0">
              <a:solidFill>
                <a:prstClr val="black"/>
              </a:solidFill>
              <a:latin typeface="Arial" charset="0"/>
            </a:endParaRPr>
          </a:p>
          <a:p>
            <a:pPr lvl="0" eaLnBrk="0" fontAlgn="base" hangingPunct="0">
              <a:spcBef>
                <a:spcPts val="0"/>
              </a:spcBef>
              <a:buClr>
                <a:srgbClr val="92D050"/>
              </a:buClr>
              <a:buFont typeface="Arial" charset="0"/>
              <a:buChar char="•"/>
            </a:pPr>
            <a:endParaRPr lang="en-US" sz="2800" b="0" dirty="0">
              <a:solidFill>
                <a:prstClr val="black"/>
              </a:solidFill>
              <a:latin typeface="Arial" charset="0"/>
            </a:endParaRPr>
          </a:p>
          <a:p>
            <a:pPr lvl="0" eaLnBrk="0" fontAlgn="base" hangingPunct="0">
              <a:spcBef>
                <a:spcPts val="0"/>
              </a:spcBef>
              <a:buClr>
                <a:srgbClr val="92D050"/>
              </a:buClr>
              <a:buFont typeface="Arial" charset="0"/>
              <a:buChar char="•"/>
            </a:pPr>
            <a:endParaRPr lang="en-US" sz="2800" b="0" dirty="0" smtClean="0">
              <a:solidFill>
                <a:prstClr val="black"/>
              </a:solidFill>
              <a:latin typeface="Arial" charset="0"/>
            </a:endParaRPr>
          </a:p>
          <a:p>
            <a:pPr lvl="0" eaLnBrk="0" fontAlgn="base" hangingPunct="0">
              <a:spcBef>
                <a:spcPts val="0"/>
              </a:spcBef>
              <a:buClr>
                <a:srgbClr val="92D050"/>
              </a:buClr>
              <a:buFont typeface="Arial" charset="0"/>
              <a:buChar char="•"/>
            </a:pPr>
            <a:endParaRPr lang="en-US" sz="2400" b="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VRP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5350"/>
            <a:ext cx="8382000" cy="4114800"/>
          </a:xfrm>
        </p:spPr>
        <p:txBody>
          <a:bodyPr>
            <a:noAutofit/>
          </a:bodyPr>
          <a:lstStyle/>
          <a:p>
            <a:pPr marL="457200" lvl="0" indent="-457200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en-US" sz="2400" b="0" dirty="0">
                <a:solidFill>
                  <a:prstClr val="black"/>
                </a:solidFill>
                <a:latin typeface="Arial" charset="0"/>
              </a:rPr>
              <a:t>Application: Corrective Action Plan (CAP) or Compliance Status Report (CSR</a:t>
            </a:r>
            <a:r>
              <a:rPr lang="en-US" sz="2400" b="0" dirty="0" smtClean="0">
                <a:solidFill>
                  <a:prstClr val="black"/>
                </a:solidFill>
                <a:latin typeface="Arial" charset="0"/>
              </a:rPr>
              <a:t>)</a:t>
            </a:r>
          </a:p>
          <a:p>
            <a:pPr lvl="4" indent="-342900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Must meet eligibility requirements</a:t>
            </a:r>
          </a:p>
          <a:p>
            <a:pPr lvl="4" indent="-342900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$5k application fee, EPD review invoiced at $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</a:rPr>
              <a:t>75/hour</a:t>
            </a:r>
            <a:endParaRPr lang="en-US" sz="2400" b="0" dirty="0" smtClean="0">
              <a:solidFill>
                <a:prstClr val="black"/>
              </a:solidFill>
              <a:latin typeface="Arial" charset="0"/>
            </a:endParaRP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en-US" sz="2400" b="0" dirty="0">
                <a:solidFill>
                  <a:prstClr val="black"/>
                </a:solidFill>
                <a:latin typeface="Arial" charset="0"/>
              </a:rPr>
              <a:t>Semi-annual progress reports</a:t>
            </a: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en-US" sz="2400" b="0" dirty="0">
                <a:solidFill>
                  <a:prstClr val="black"/>
                </a:solidFill>
                <a:latin typeface="Arial" charset="0"/>
              </a:rPr>
              <a:t>Final CSR certifying compliance with cleanup standards</a:t>
            </a: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en-US" sz="2400" b="0" dirty="0">
                <a:solidFill>
                  <a:prstClr val="black"/>
                </a:solidFill>
                <a:latin typeface="Arial" charset="0"/>
              </a:rPr>
              <a:t>Finalization and filing of Uniform Environmental Covenant (UEC) if relying on controls</a:t>
            </a:r>
          </a:p>
          <a:p>
            <a:pPr marL="0" lvl="0" indent="0" eaLnBrk="0" fontAlgn="base" hangingPunct="0">
              <a:spcBef>
                <a:spcPts val="0"/>
              </a:spcBef>
              <a:spcAft>
                <a:spcPts val="800"/>
              </a:spcAft>
              <a:buClr>
                <a:srgbClr val="92D050"/>
              </a:buClr>
              <a:tabLst>
                <a:tab pos="573088" algn="l"/>
              </a:tabLst>
            </a:pPr>
            <a:r>
              <a:rPr lang="en-US" sz="2000" b="0" dirty="0" smtClean="0">
                <a:solidFill>
                  <a:prstClr val="black"/>
                </a:solidFill>
                <a:latin typeface="Arial" charset="0"/>
              </a:rPr>
              <a:t>	Note</a:t>
            </a:r>
            <a:r>
              <a:rPr lang="en-US" sz="2000" b="0" dirty="0">
                <a:solidFill>
                  <a:prstClr val="black"/>
                </a:solidFill>
                <a:latin typeface="Arial" charset="0"/>
              </a:rPr>
              <a:t>: EPD seeks consent orders to extend projects beyond 5 years</a:t>
            </a:r>
          </a:p>
          <a:p>
            <a:pPr marL="0" lvl="0" indent="0" eaLnBrk="0" fontAlgn="base" hangingPunct="0">
              <a:spcBef>
                <a:spcPts val="0"/>
              </a:spcBef>
              <a:buClr>
                <a:srgbClr val="92D050"/>
              </a:buClr>
            </a:pPr>
            <a:endParaRPr lang="en-US" sz="2400" b="0" dirty="0">
              <a:solidFill>
                <a:prstClr val="black"/>
              </a:solidFill>
              <a:latin typeface="Arial" charset="0"/>
            </a:endParaRPr>
          </a:p>
          <a:p>
            <a:pPr marL="457200" lvl="0" indent="-457200" eaLnBrk="0" fontAlgn="base" hangingPunct="0">
              <a:spcBef>
                <a:spcPts val="0"/>
              </a:spcBef>
              <a:buClr>
                <a:srgbClr val="92D050"/>
              </a:buClr>
              <a:buFont typeface="+mj-lt"/>
              <a:buAutoNum type="arabicPeriod"/>
            </a:pPr>
            <a:endParaRPr lang="en-US" sz="2400" b="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VRP Project Status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5750"/>
            <a:ext cx="6400800" cy="464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7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VRP </a:t>
            </a:r>
            <a:r>
              <a:rPr lang="en-US" b="1" dirty="0" smtClean="0"/>
              <a:t>and the hazardous site inventory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822960"/>
            <a:ext cx="3886200" cy="41148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cap="none" spc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VRP Applications: % on HSI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822960"/>
            <a:ext cx="3886200" cy="41148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cap="none" spc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HSI </a:t>
            </a:r>
            <a:r>
              <a:rPr lang="en-US" sz="2400" b="1" cap="none" spc="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Delistings</a:t>
            </a:r>
            <a:r>
              <a:rPr lang="en-US" sz="2400" b="1" cap="none" spc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in Last 3 </a:t>
            </a:r>
            <a:r>
              <a:rPr lang="en-US" sz="2400" b="1" cap="none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Years</a:t>
            </a:r>
            <a:endParaRPr lang="en-US" sz="2400" b="1" cap="none" spc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1436"/>
            <a:ext cx="4114800" cy="298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83848"/>
            <a:ext cx="4114800" cy="297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3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VRP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5350"/>
            <a:ext cx="8382000" cy="4114800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ts val="0"/>
              </a:spcBef>
              <a:buClr>
                <a:srgbClr val="92D050"/>
              </a:buClr>
            </a:pPr>
            <a:endParaRPr lang="en-US" sz="2400" b="0" dirty="0">
              <a:solidFill>
                <a:prstClr val="black"/>
              </a:solidFill>
              <a:latin typeface="Arial" charset="0"/>
            </a:endParaRPr>
          </a:p>
          <a:p>
            <a:pPr marL="0" lvl="0" indent="0" eaLnBrk="0" fontAlgn="base" hangingPunct="0">
              <a:spcBef>
                <a:spcPts val="0"/>
              </a:spcBef>
              <a:buClr>
                <a:srgbClr val="92D050"/>
              </a:buClr>
            </a:pPr>
            <a:endParaRPr lang="en-US" sz="2400" b="0" dirty="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0151"/>
            <a:ext cx="6858000" cy="380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8" y="819150"/>
            <a:ext cx="7507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www.epd.georgia.gov/voluntary-remediation</a:t>
            </a:r>
          </a:p>
        </p:txBody>
      </p:sp>
    </p:spTree>
    <p:extLst>
      <p:ext uri="{BB962C8B-B14F-4D97-AF65-F5344CB8AC3E}">
        <p14:creationId xmlns:p14="http://schemas.microsoft.com/office/powerpoint/2010/main" val="26242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PD_Powerpoint_Template_Standard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PD_Powerpoint_Template_Standard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EPD_Powerpoint_Template_Standard</Template>
  <TotalTime>1003</TotalTime>
  <Words>364</Words>
  <Application>Microsoft Office PowerPoint</Application>
  <PresentationFormat>On-screen Show (16:9)</PresentationFormat>
  <Paragraphs>84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EPD_Powerpoint_Template_Standard</vt:lpstr>
      <vt:lpstr>1_EPD_Powerpoint_Template_Standard</vt:lpstr>
      <vt:lpstr>PowerPoint Presentation</vt:lpstr>
      <vt:lpstr>Voluntary Remediation Unit </vt:lpstr>
      <vt:lpstr>Voluntary Remediation unit Formation</vt:lpstr>
      <vt:lpstr>Voluntary Remediation Unit Formation </vt:lpstr>
      <vt:lpstr>Why enroll in the VRP? </vt:lpstr>
      <vt:lpstr>VRP Process</vt:lpstr>
      <vt:lpstr>VRP Project Status</vt:lpstr>
      <vt:lpstr>VRP and the hazardous site inventory</vt:lpstr>
      <vt:lpstr>VRP Webpage</vt:lpstr>
      <vt:lpstr>VI Technical advisory Committee</vt:lpstr>
      <vt:lpstr>QUESTIONS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</dc:creator>
  <cp:lastModifiedBy>Hayes, David</cp:lastModifiedBy>
  <cp:revision>65</cp:revision>
  <cp:lastPrinted>2018-08-18T00:27:45Z</cp:lastPrinted>
  <dcterms:created xsi:type="dcterms:W3CDTF">2016-08-19T18:24:59Z</dcterms:created>
  <dcterms:modified xsi:type="dcterms:W3CDTF">2018-12-04T03:28:02Z</dcterms:modified>
</cp:coreProperties>
</file>