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5" r:id="rId3"/>
    <p:sldId id="281" r:id="rId4"/>
    <p:sldId id="282" r:id="rId5"/>
    <p:sldId id="276" r:id="rId6"/>
    <p:sldId id="277" r:id="rId7"/>
    <p:sldId id="280" r:id="rId8"/>
    <p:sldId id="284" r:id="rId9"/>
    <p:sldId id="286" r:id="rId10"/>
    <p:sldId id="285" r:id="rId11"/>
    <p:sldId id="274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4E8"/>
    <a:srgbClr val="FAE04B"/>
    <a:srgbClr val="B1C594"/>
    <a:srgbClr val="5BAF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53" autoAdjust="0"/>
    <p:restoredTop sz="98577" autoAdjust="0"/>
  </p:normalViewPr>
  <p:slideViewPr>
    <p:cSldViewPr>
      <p:cViewPr>
        <p:scale>
          <a:sx n="86" d="100"/>
          <a:sy n="86" d="100"/>
        </p:scale>
        <p:origin x="-552" y="-180"/>
      </p:cViewPr>
      <p:guideLst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7B22A8-08EA-4127-BB4C-8F215CFA9C2B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C7D548-DE5F-4244-86EE-BAF5665FA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1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3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3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5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03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altLang="en-US" sz="14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3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4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0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02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5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5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6169" r="833" b="19715"/>
          <a:stretch/>
        </p:blipFill>
        <p:spPr>
          <a:xfrm flipH="1">
            <a:off x="76200" y="57150"/>
            <a:ext cx="8991600" cy="13716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9" r="19491" b="28868"/>
          <a:stretch/>
        </p:blipFill>
        <p:spPr>
          <a:xfrm>
            <a:off x="76200" y="1485900"/>
            <a:ext cx="708660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33" y="114300"/>
            <a:ext cx="3297765" cy="10858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04800" y="1714500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baseline="0" dirty="0" smtClean="0">
                <a:solidFill>
                  <a:schemeClr val="bg1"/>
                </a:solidFill>
              </a:rPr>
              <a:t>Recent Rule Change /</a:t>
            </a:r>
          </a:p>
          <a:p>
            <a:pPr algn="ctr"/>
            <a:r>
              <a:rPr lang="en-US" sz="3800" b="1" baseline="0" dirty="0" smtClean="0">
                <a:solidFill>
                  <a:schemeClr val="bg1"/>
                </a:solidFill>
              </a:rPr>
              <a:t>Risk Reduction Standards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651"/>
          <a:stretch/>
        </p:blipFill>
        <p:spPr>
          <a:xfrm>
            <a:off x="7239000" y="1485900"/>
            <a:ext cx="1828800" cy="19431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7984" r="914"/>
          <a:stretch/>
        </p:blipFill>
        <p:spPr>
          <a:xfrm>
            <a:off x="79377" y="3492393"/>
            <a:ext cx="8980994" cy="159395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75452" y="356392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+mj-lt"/>
              </a:rPr>
              <a:t>Jason Metzger</a:t>
            </a:r>
            <a:endParaRPr lang="en-US" b="1" baseline="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baseline="0" dirty="0" smtClean="0">
                <a:solidFill>
                  <a:schemeClr val="tx1"/>
                </a:solidFill>
                <a:latin typeface="+mj-lt"/>
              </a:rPr>
              <a:t>Program Manager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47453" y="3563924"/>
            <a:ext cx="42044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Georgia’s Corrective Action Sites Update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Georgia</a:t>
            </a:r>
            <a:r>
              <a: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</a:t>
            </a:r>
            <a:r>
              <a: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 Coalition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 4,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2018</a:t>
            </a:r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1" y="4400551"/>
            <a:ext cx="762000" cy="67862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2045494"/>
              <a:gd name="connsiteY0" fmla="*/ 1807368 h 1807368"/>
              <a:gd name="connsiteX1" fmla="*/ 0 w 2045494"/>
              <a:gd name="connsiteY1" fmla="*/ 0 h 1807368"/>
              <a:gd name="connsiteX2" fmla="*/ 2045494 w 2045494"/>
              <a:gd name="connsiteY2" fmla="*/ 1 h 1807368"/>
              <a:gd name="connsiteX3" fmla="*/ 1761621 w 2045494"/>
              <a:gd name="connsiteY3" fmla="*/ 1784278 h 1807368"/>
              <a:gd name="connsiteX4" fmla="*/ 2382 w 2045494"/>
              <a:gd name="connsiteY4" fmla="*/ 1807368 h 1807368"/>
              <a:gd name="connsiteX0" fmla="*/ 2382 w 1779949"/>
              <a:gd name="connsiteY0" fmla="*/ 1807368 h 1807368"/>
              <a:gd name="connsiteX1" fmla="*/ 0 w 1779949"/>
              <a:gd name="connsiteY1" fmla="*/ 0 h 1807368"/>
              <a:gd name="connsiteX2" fmla="*/ 1779949 w 1779949"/>
              <a:gd name="connsiteY2" fmla="*/ 0 h 1807368"/>
              <a:gd name="connsiteX3" fmla="*/ 1761621 w 1779949"/>
              <a:gd name="connsiteY3" fmla="*/ 1784278 h 1807368"/>
              <a:gd name="connsiteX4" fmla="*/ 2382 w 1779949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7799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8053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5349"/>
              <a:gd name="connsiteY0" fmla="*/ 1807368 h 1809678"/>
              <a:gd name="connsiteX1" fmla="*/ 0 w 1805349"/>
              <a:gd name="connsiteY1" fmla="*/ 0 h 1809678"/>
              <a:gd name="connsiteX2" fmla="*/ 1805349 w 1805349"/>
              <a:gd name="connsiteY2" fmla="*/ 0 h 1809678"/>
              <a:gd name="connsiteX3" fmla="*/ 1797759 w 1805349"/>
              <a:gd name="connsiteY3" fmla="*/ 1809678 h 1809678"/>
              <a:gd name="connsiteX4" fmla="*/ 2382 w 1805349"/>
              <a:gd name="connsiteY4" fmla="*/ 1807368 h 18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349" h="1809678">
                <a:moveTo>
                  <a:pt x="2382" y="1807368"/>
                </a:moveTo>
                <a:lnTo>
                  <a:pt x="0" y="0"/>
                </a:lnTo>
                <a:lnTo>
                  <a:pt x="1805349" y="0"/>
                </a:lnTo>
                <a:lnTo>
                  <a:pt x="1797759" y="180967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AE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914400" y="4400550"/>
            <a:ext cx="8153400" cy="6777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5110 w 2604573"/>
              <a:gd name="connsiteY0" fmla="*/ 534324 h 534324"/>
              <a:gd name="connsiteX1" fmla="*/ 0 w 2604573"/>
              <a:gd name="connsiteY1" fmla="*/ 0 h 534324"/>
              <a:gd name="connsiteX2" fmla="*/ 2604573 w 2604573"/>
              <a:gd name="connsiteY2" fmla="*/ 271 h 534324"/>
              <a:gd name="connsiteX3" fmla="*/ 2604573 w 2604573"/>
              <a:gd name="connsiteY3" fmla="*/ 527584 h 534324"/>
              <a:gd name="connsiteX4" fmla="*/ 5110 w 2604573"/>
              <a:gd name="connsiteY4" fmla="*/ 534324 h 534324"/>
              <a:gd name="connsiteX0" fmla="*/ 5110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5110 w 2604573"/>
              <a:gd name="connsiteY4" fmla="*/ 527583 h 527584"/>
              <a:gd name="connsiteX0" fmla="*/ 3558 w 2604573"/>
              <a:gd name="connsiteY0" fmla="*/ 52511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3558 w 2604573"/>
              <a:gd name="connsiteY4" fmla="*/ 525111 h 527584"/>
              <a:gd name="connsiteX0" fmla="*/ 2066 w 2604573"/>
              <a:gd name="connsiteY0" fmla="*/ 44108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441081 h 527584"/>
              <a:gd name="connsiteX0" fmla="*/ 2066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527583 h 527584"/>
              <a:gd name="connsiteX0" fmla="*/ 405 w 2605895"/>
              <a:gd name="connsiteY0" fmla="*/ 527583 h 527584"/>
              <a:gd name="connsiteX1" fmla="*/ 1322 w 2605895"/>
              <a:gd name="connsiteY1" fmla="*/ 0 h 527584"/>
              <a:gd name="connsiteX2" fmla="*/ 2605895 w 2605895"/>
              <a:gd name="connsiteY2" fmla="*/ 271 h 527584"/>
              <a:gd name="connsiteX3" fmla="*/ 2605895 w 2605895"/>
              <a:gd name="connsiteY3" fmla="*/ 527584 h 527584"/>
              <a:gd name="connsiteX4" fmla="*/ 405 w 2605895"/>
              <a:gd name="connsiteY4" fmla="*/ 527583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527584">
                <a:moveTo>
                  <a:pt x="405" y="527583"/>
                </a:moveTo>
                <a:cubicBezTo>
                  <a:pt x="-1298" y="349475"/>
                  <a:pt x="3025" y="178108"/>
                  <a:pt x="1322" y="0"/>
                </a:cubicBezTo>
                <a:lnTo>
                  <a:pt x="2605895" y="271"/>
                </a:lnTo>
                <a:lnTo>
                  <a:pt x="2605895" y="527584"/>
                </a:lnTo>
                <a:lnTo>
                  <a:pt x="405" y="527583"/>
                </a:lnTo>
                <a:close/>
              </a:path>
            </a:pathLst>
          </a:custGeom>
          <a:solidFill>
            <a:srgbClr val="C8E4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4537710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5BAFD1"/>
                </a:solidFill>
              </a:defRPr>
            </a:lvl1pPr>
          </a:lstStyle>
          <a:p>
            <a:fld id="{91B3F590-BFE6-423D-867F-875EDAFBE2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PD Logo_FINAL_cs4_map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/>
          <a:stretch/>
        </p:blipFill>
        <p:spPr>
          <a:xfrm>
            <a:off x="143933" y="228601"/>
            <a:ext cx="618067" cy="4630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Visser@dnr.g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son.Metzger@dnr.g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15474" y="3529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2/4 Calculations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All RRS provide adequate protection of HH&amp;E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More flexibility for site-specific calculations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Type 4 Groundwater use restrictions</a:t>
            </a:r>
          </a:p>
          <a:p>
            <a:pPr marL="633413" lvl="2" indent="-163513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Must demonstrate that plume won’t migrate beyond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Soil area averaging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– cumulative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Leaching – allows for empirical demonstration</a:t>
            </a:r>
          </a:p>
          <a:p>
            <a:pPr marL="342900" lvl="2" indent="-342900">
              <a:spcBef>
                <a:spcPts val="8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Type 4 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Accounts for subsurface worker </a:t>
            </a: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</a:p>
          <a:p>
            <a:pPr marL="342900" lvl="2" indent="-342900">
              <a:spcBef>
                <a:spcPts val="8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IV - EPA Adult Lead Model replaces GALM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cap="none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825471"/>
            <a:ext cx="7406641" cy="2889279"/>
          </a:xfrm>
        </p:spPr>
        <p:txBody>
          <a:bodyPr>
            <a:noAutofit/>
          </a:bodyPr>
          <a:lstStyle/>
          <a:p>
            <a:pPr marL="0" algn="ctr"/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epd.georgia.gov/proposed-rules</a:t>
            </a:r>
          </a:p>
          <a:p>
            <a:pPr marL="0" indent="0" algn="ctr"/>
            <a:r>
              <a:rPr lang="en-US" sz="2000" u="sng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epd.georgia.gov/hazardous-site-response-act-guidance</a:t>
            </a:r>
          </a:p>
          <a:p>
            <a:pPr marL="0" indent="0" algn="ctr"/>
            <a:r>
              <a:rPr lang="en-US" sz="2000" u="sng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epa.gov/risk/regional-screening-levels-</a:t>
            </a:r>
            <a:r>
              <a:rPr lang="en-US" sz="20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rsls</a:t>
            </a:r>
            <a:r>
              <a:rPr lang="en-US" sz="2000" u="sng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-users-guide</a:t>
            </a:r>
          </a:p>
          <a:p>
            <a:pPr marL="0" indent="0" algn="ctr"/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epa-prgs.ornl.gov/</a:t>
            </a:r>
            <a:r>
              <a:rPr lang="en-US" sz="2000" u="sng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cgi</a:t>
            </a: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-bin/chemicals/</a:t>
            </a:r>
            <a:r>
              <a:rPr lang="en-US" sz="2000" u="sng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csl_search</a:t>
            </a:r>
            <a:endParaRPr lang="en-US" sz="2000" u="sng" dirty="0" smtClean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338" y="280035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tabLst>
                <a:tab pos="18843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Visser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LPB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Branch Chief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Sarah.Visser@dnr.ga.gov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404-232-1346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8538" y="2800349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 Metzger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RRP Program Manager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Jason.Metzger@dnr.ga.gov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404-657-8606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Reflect changes in scientific understanding since 1994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Consistency in Cleanup Standards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risk  from contaminated sites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Correct values in the current lookup tables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 easily calculated default cleanup standards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(Type 1 and 3)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additional flexibility for specific site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(Type 2 and 4)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67" y="2731117"/>
            <a:ext cx="2702967" cy="29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62" y="3343800"/>
            <a:ext cx="1770941" cy="8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94" y="1377321"/>
            <a:ext cx="1755006" cy="8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429500" cy="411480"/>
          </a:xfrm>
        </p:spPr>
        <p:txBody>
          <a:bodyPr/>
          <a:lstStyle/>
          <a:p>
            <a:pPr algn="ctr"/>
            <a:r>
              <a:rPr lang="en-US" altLang="en-US" sz="3600" dirty="0" err="1" smtClean="0"/>
              <a:t>RuleMaking</a:t>
            </a:r>
            <a:r>
              <a:rPr lang="en-US" altLang="en-US" sz="3600" dirty="0" smtClean="0"/>
              <a:t> Team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25" y="994462"/>
            <a:ext cx="3895195" cy="3373117"/>
          </a:xfrm>
        </p:spPr>
        <p:txBody>
          <a:bodyPr>
            <a:noAutofit/>
          </a:bodyPr>
          <a:lstStyle/>
          <a:p>
            <a:pPr marL="182880" lvl="0" indent="-182880" eaLnBrk="0" fontAlgn="base" hangingPunct="0">
              <a:spcBef>
                <a:spcPts val="0"/>
              </a:spcBef>
              <a:spcAft>
                <a:spcPts val="7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Jeff </a:t>
            </a:r>
            <a:r>
              <a:rPr lang="en-US" altLang="en-US" b="0" dirty="0" err="1" smtClean="0">
                <a:solidFill>
                  <a:prstClr val="black"/>
                </a:solidFill>
                <a:latin typeface="Arial" pitchFamily="34" charset="0"/>
              </a:rPr>
              <a:t>Cown</a:t>
            </a: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 – LPB Chief</a:t>
            </a:r>
          </a:p>
          <a:p>
            <a:pPr marL="182880" lvl="0" indent="-182880" eaLnBrk="0" fontAlgn="base" hangingPunct="0">
              <a:spcBef>
                <a:spcPts val="0"/>
              </a:spcBef>
              <a:spcAft>
                <a:spcPts val="7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Sarah </a:t>
            </a:r>
            <a:r>
              <a:rPr lang="en-US" altLang="en-US" b="0" dirty="0" err="1" smtClean="0">
                <a:solidFill>
                  <a:prstClr val="black"/>
                </a:solidFill>
                <a:latin typeface="Arial" pitchFamily="34" charset="0"/>
              </a:rPr>
              <a:t>Visser</a:t>
            </a: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 – LPB Assistant Chief</a:t>
            </a:r>
          </a:p>
          <a:p>
            <a:pPr marL="182880" lvl="0" indent="-182880" eaLnBrk="0" fontAlgn="base" hangingPunct="0">
              <a:spcBef>
                <a:spcPts val="0"/>
              </a:spcBef>
              <a:spcAft>
                <a:spcPts val="7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Beth Blalock – </a:t>
            </a:r>
            <a:r>
              <a:rPr lang="en-US" altLang="en-US" b="0" dirty="0" err="1" smtClean="0">
                <a:solidFill>
                  <a:prstClr val="black"/>
                </a:solidFill>
                <a:latin typeface="Arial" pitchFamily="34" charset="0"/>
              </a:rPr>
              <a:t>Fmr</a:t>
            </a: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. LPB </a:t>
            </a:r>
            <a:r>
              <a:rPr lang="en-US" altLang="en-US" b="0" dirty="0" err="1" smtClean="0">
                <a:solidFill>
                  <a:prstClr val="black"/>
                </a:solidFill>
                <a:latin typeface="Arial" pitchFamily="34" charset="0"/>
              </a:rPr>
              <a:t>Asst</a:t>
            </a: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 Chief</a:t>
            </a:r>
          </a:p>
          <a:p>
            <a:pPr marL="182880" lvl="0" indent="-182880" eaLnBrk="0" fontAlgn="base" hangingPunct="0">
              <a:spcBef>
                <a:spcPts val="0"/>
              </a:spcBef>
              <a:spcAft>
                <a:spcPts val="7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Jason Metzger – RRP Manager</a:t>
            </a:r>
          </a:p>
          <a:p>
            <a:pPr marL="182880" indent="-182880" eaLnBrk="0" fontAlgn="base" hangingPunct="0">
              <a:spcBef>
                <a:spcPts val="0"/>
              </a:spcBef>
              <a:spcAft>
                <a:spcPts val="7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b="0" dirty="0">
                <a:solidFill>
                  <a:prstClr val="black"/>
                </a:solidFill>
                <a:latin typeface="Arial" pitchFamily="34" charset="0"/>
              </a:rPr>
              <a:t>Shanna Alexander – RAU Manager</a:t>
            </a:r>
          </a:p>
          <a:p>
            <a:pPr marL="182880" lvl="0" indent="-182880" eaLnBrk="0" fontAlgn="base" hangingPunct="0">
              <a:spcBef>
                <a:spcPts val="0"/>
              </a:spcBef>
              <a:spcAft>
                <a:spcPts val="7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David Brownlee, Kevin Collins, David Hayes, Amy Potter </a:t>
            </a:r>
          </a:p>
          <a:p>
            <a:pPr marL="182880" lvl="0" indent="-182880" eaLnBrk="0" fontAlgn="base" hangingPunct="0">
              <a:spcBef>
                <a:spcPts val="0"/>
              </a:spcBef>
              <a:spcAft>
                <a:spcPts val="7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Focused Stakeholder Group</a:t>
            </a:r>
          </a:p>
          <a:p>
            <a:pPr marL="182880" lvl="0" indent="-182880" eaLnBrk="0" fontAlgn="base" hangingPunct="0">
              <a:spcBef>
                <a:spcPts val="0"/>
              </a:spcBef>
              <a:spcAft>
                <a:spcPts val="7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b="0" dirty="0" smtClean="0">
                <a:solidFill>
                  <a:prstClr val="black"/>
                </a:solidFill>
                <a:latin typeface="Arial" pitchFamily="34" charset="0"/>
              </a:rPr>
              <a:t>Technical Risk Work Group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19" y="814465"/>
            <a:ext cx="1903473" cy="69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72" y="3153123"/>
            <a:ext cx="962780" cy="96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60942"/>
            <a:ext cx="1180703" cy="78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Georgia Brownfield Associ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78" y="905620"/>
            <a:ext cx="1902021" cy="4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90797"/>
            <a:ext cx="1569428" cy="8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20" y="1594817"/>
            <a:ext cx="882942" cy="8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95" y="3206200"/>
            <a:ext cx="1534622" cy="8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5" y="1610257"/>
            <a:ext cx="1009725" cy="94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25471"/>
            <a:ext cx="7520940" cy="3289329"/>
          </a:xfrm>
        </p:spPr>
        <p:txBody>
          <a:bodyPr>
            <a:normAutofit fontScale="62500" lnSpcReduction="20000"/>
          </a:bodyPr>
          <a:lstStyle/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A7700"/>
              </a:buClr>
              <a:buFont typeface="Arial" charset="0"/>
              <a:buChar char="•"/>
            </a:pPr>
            <a:r>
              <a:rPr lang="en-US" sz="2900" b="1" dirty="0" smtClean="0">
                <a:solidFill>
                  <a:prstClr val="black"/>
                </a:solidFill>
                <a:latin typeface="Arial" charset="0"/>
              </a:rPr>
              <a:t>Three focused stakeholder work sessions</a:t>
            </a: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lvl="4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A77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</a:rPr>
              <a:t>March thru June 2017</a:t>
            </a:r>
          </a:p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A7700"/>
              </a:buClr>
              <a:buFont typeface="Arial" charset="0"/>
              <a:buChar char="•"/>
            </a:pPr>
            <a:r>
              <a:rPr lang="en-US" sz="2900" dirty="0" smtClean="0">
                <a:solidFill>
                  <a:prstClr val="black"/>
                </a:solidFill>
                <a:latin typeface="Arial" charset="0"/>
              </a:rPr>
              <a:t>Larger stakeholder meetings July 10</a:t>
            </a:r>
            <a:r>
              <a:rPr lang="en-US" sz="2900" baseline="30000" dirty="0" smtClean="0">
                <a:solidFill>
                  <a:prstClr val="black"/>
                </a:solidFill>
                <a:latin typeface="Arial" charset="0"/>
              </a:rPr>
              <a:t>th </a:t>
            </a:r>
            <a:r>
              <a:rPr lang="en-US" sz="2900" dirty="0" smtClean="0">
                <a:solidFill>
                  <a:prstClr val="black"/>
                </a:solidFill>
                <a:latin typeface="Arial" charset="0"/>
              </a:rPr>
              <a:t>and August 17th</a:t>
            </a:r>
          </a:p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A7700"/>
              </a:buClr>
              <a:buFont typeface="Arial" charset="0"/>
              <a:buChar char="•"/>
            </a:pPr>
            <a:r>
              <a:rPr lang="en-US" sz="2900" dirty="0" smtClean="0">
                <a:solidFill>
                  <a:prstClr val="black"/>
                </a:solidFill>
                <a:latin typeface="Arial" charset="0"/>
              </a:rPr>
              <a:t>GBA and GIEC comment letters late July</a:t>
            </a:r>
          </a:p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A7700"/>
              </a:buClr>
              <a:buFont typeface="Arial" charset="0"/>
              <a:buChar char="•"/>
            </a:pPr>
            <a:r>
              <a:rPr lang="en-US" sz="2900" dirty="0" smtClean="0">
                <a:solidFill>
                  <a:prstClr val="black"/>
                </a:solidFill>
                <a:latin typeface="Arial" charset="0"/>
              </a:rPr>
              <a:t>Four risk workgroup meetings</a:t>
            </a:r>
          </a:p>
          <a:p>
            <a:pPr lvl="4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A77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</a:rPr>
              <a:t>December 2017 thru January 2018</a:t>
            </a:r>
            <a:endParaRPr lang="en-US" sz="2600" dirty="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A7700"/>
              </a:buClr>
              <a:buFont typeface="Arial" charset="0"/>
              <a:buChar char="•"/>
            </a:pPr>
            <a:r>
              <a:rPr lang="en-US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DNR Board Briefing, Public Hearing </a:t>
            </a:r>
            <a:r>
              <a:rPr lang="en-US" alt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/ Comment, Board Action</a:t>
            </a:r>
          </a:p>
          <a:p>
            <a:pPr marL="858838" lvl="7" indent="-176213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A7700"/>
              </a:buClr>
              <a:buFont typeface="Arial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</a:rPr>
              <a:t>May thru August 2018</a:t>
            </a:r>
          </a:p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A7700"/>
              </a:buClr>
              <a:buFont typeface="Arial" charset="0"/>
              <a:buChar char="•"/>
            </a:pPr>
            <a:r>
              <a:rPr lang="en-US" sz="2900" dirty="0" smtClean="0">
                <a:solidFill>
                  <a:prstClr val="black"/>
                </a:solidFill>
                <a:latin typeface="Arial" charset="0"/>
              </a:rPr>
              <a:t>Multiple </a:t>
            </a:r>
            <a:r>
              <a:rPr lang="en-US" sz="2900" dirty="0">
                <a:solidFill>
                  <a:prstClr val="black"/>
                </a:solidFill>
                <a:latin typeface="Arial" charset="0"/>
              </a:rPr>
              <a:t>revisions from stakeholder </a:t>
            </a:r>
            <a:r>
              <a:rPr lang="en-US" sz="2900" dirty="0" smtClean="0">
                <a:solidFill>
                  <a:prstClr val="black"/>
                </a:solidFill>
                <a:latin typeface="Arial" charset="0"/>
              </a:rPr>
              <a:t>input throughout</a:t>
            </a:r>
            <a:endParaRPr lang="en-US" sz="29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71550"/>
            <a:ext cx="7635240" cy="35750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Minor changes and clarifications in: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Rule 391-3-19-.02 “Conventions”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abbreviations.   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Rule 391-3-19-.04 “Release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Notification”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clarify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soil notification requirement exclusion for Brownfield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Rule 391-3-19-.06 “Corrective Action”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removal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actions under the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NCP may comply with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Type 5 cleanup standards. 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Rule 391-3-19-.08 “Property Notices”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with HSRA wording and to recognize continuing obligations.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819150"/>
            <a:ext cx="7924800" cy="4191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Rule 391-3-19-.07 “Risk Reduction Standards”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substantial amendments to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calcutions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for risk-based assessments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Use of area-averaging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Type 2 and Type 4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composite sampling to demonstrate site-specific compliance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covenants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for Type 4 (non-residential) groundwater compliance.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Provides for default non-residential groundwater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Use of existing groundwater data to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show soils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are protective.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 of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anthropogenic sources and background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Accounts for migration risk in determining free-product removal requirements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RRS Changes – Flexibility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Interim RRS Guidance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028699"/>
            <a:ext cx="7315200" cy="36861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jmetzger\Desktop\New folder\RRS We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8471"/>
            <a:ext cx="8262937" cy="41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905000" y="2918204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67000" y="3219332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RRS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25471"/>
            <a:ext cx="6492240" cy="3727479"/>
          </a:xfrm>
        </p:spPr>
        <p:txBody>
          <a:bodyPr>
            <a:normAutofit/>
          </a:bodyPr>
          <a:lstStyle/>
          <a:p>
            <a:pPr marL="176213" indent="-176213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RAGS Equations 1, 2, 6, and 7 </a:t>
            </a:r>
          </a:p>
          <a:p>
            <a:pPr marL="461963" lvl="3" indent="-223838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with EPA Regional Screening Level equations</a:t>
            </a:r>
          </a:p>
          <a:p>
            <a:pPr marL="461963" lvl="2" indent="-223838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Dermal exposure, updated inhalation pathway, relative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bioavailablilty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exposure time intervals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age-dependent adjustment factors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Site-specific soil bioavailability in calculations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Allows use of chemical surrogates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Added language regarding toxicity and chemical-specific parameter hierarchy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volatization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PEF equations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6" y="1581150"/>
            <a:ext cx="222738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1/3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25471"/>
            <a:ext cx="7520940" cy="3117879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Appendix III, Table 3 – Default Exposure Factors for use in default equations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Appendix III, Table 1 – Updated Groundwater Criteria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Appendix III, Table 2 – Updated Select Metals Soil Criteria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Default Leaching - Replaced GW *100 value with default partitioning equation</a:t>
            </a:r>
          </a:p>
          <a:p>
            <a:pPr marL="682625" lvl="3" indent="-220663"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Appendix III, Table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342900" lvl="2" indent="-342900">
              <a:spcBef>
                <a:spcPts val="8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Type 3 – Accounts for subsurface worker exposure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D_Powerpoint_Template_Standard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EPD_Powerpoint_Template_Standard</Template>
  <TotalTime>1433</TotalTime>
  <Words>530</Words>
  <Application>Microsoft Office PowerPoint</Application>
  <PresentationFormat>On-screen Show (16:9)</PresentationFormat>
  <Paragraphs>91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EPD_Powerpoint_Template_Standard</vt:lpstr>
      <vt:lpstr>PowerPoint Presentation</vt:lpstr>
      <vt:lpstr>Purpose</vt:lpstr>
      <vt:lpstr>RuleMaking Team</vt:lpstr>
      <vt:lpstr>Stakeholder Process</vt:lpstr>
      <vt:lpstr>General Changes</vt:lpstr>
      <vt:lpstr>RRS Changes – Flexibility</vt:lpstr>
      <vt:lpstr>Interim RRS Guidance</vt:lpstr>
      <vt:lpstr>RRS Calculations</vt:lpstr>
      <vt:lpstr>Type 1/3 Calculations</vt:lpstr>
      <vt:lpstr>Type 2/4 Calculations </vt:lpstr>
      <vt:lpstr>Resources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Jason</cp:lastModifiedBy>
  <cp:revision>78</cp:revision>
  <cp:lastPrinted>2018-12-03T23:22:24Z</cp:lastPrinted>
  <dcterms:created xsi:type="dcterms:W3CDTF">2016-08-19T18:24:59Z</dcterms:created>
  <dcterms:modified xsi:type="dcterms:W3CDTF">2018-12-04T03:04:35Z</dcterms:modified>
</cp:coreProperties>
</file>